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361" r:id="rId4"/>
    <p:sldId id="356" r:id="rId5"/>
    <p:sldId id="362" r:id="rId6"/>
    <p:sldId id="359" r:id="rId7"/>
    <p:sldId id="405" r:id="rId8"/>
    <p:sldId id="330" r:id="rId9"/>
    <p:sldId id="331" r:id="rId10"/>
    <p:sldId id="403" r:id="rId11"/>
    <p:sldId id="360" r:id="rId12"/>
    <p:sldId id="363" r:id="rId13"/>
    <p:sldId id="355" r:id="rId14"/>
    <p:sldId id="258" r:id="rId15"/>
    <p:sldId id="259" r:id="rId16"/>
    <p:sldId id="295" r:id="rId17"/>
    <p:sldId id="296" r:id="rId18"/>
    <p:sldId id="297" r:id="rId19"/>
    <p:sldId id="325" r:id="rId20"/>
    <p:sldId id="265" r:id="rId21"/>
    <p:sldId id="300" r:id="rId22"/>
    <p:sldId id="304" r:id="rId23"/>
    <p:sldId id="305" r:id="rId24"/>
    <p:sldId id="306" r:id="rId25"/>
    <p:sldId id="326" r:id="rId26"/>
    <p:sldId id="274" r:id="rId27"/>
    <p:sldId id="301" r:id="rId28"/>
    <p:sldId id="307" r:id="rId29"/>
    <p:sldId id="308" r:id="rId30"/>
    <p:sldId id="309" r:id="rId31"/>
    <p:sldId id="327" r:id="rId32"/>
    <p:sldId id="281" r:id="rId33"/>
    <p:sldId id="302" r:id="rId34"/>
    <p:sldId id="310" r:id="rId35"/>
    <p:sldId id="311" r:id="rId36"/>
    <p:sldId id="312" r:id="rId37"/>
    <p:sldId id="328" r:id="rId38"/>
    <p:sldId id="299" r:id="rId39"/>
    <p:sldId id="303" r:id="rId40"/>
    <p:sldId id="313" r:id="rId41"/>
    <p:sldId id="314" r:id="rId42"/>
    <p:sldId id="315" r:id="rId43"/>
    <p:sldId id="329" r:id="rId44"/>
    <p:sldId id="364" r:id="rId45"/>
    <p:sldId id="318" r:id="rId46"/>
    <p:sldId id="404" r:id="rId47"/>
  </p:sldIdLst>
  <p:sldSz cx="12192000" cy="6858000"/>
  <p:notesSz cx="6858000" cy="9144000"/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C7854A-8126-4B81-A285-78733A327B8C}">
          <p14:sldIdLst>
            <p14:sldId id="256"/>
            <p14:sldId id="257"/>
            <p14:sldId id="361"/>
            <p14:sldId id="356"/>
            <p14:sldId id="362"/>
            <p14:sldId id="359"/>
            <p14:sldId id="405"/>
            <p14:sldId id="330"/>
            <p14:sldId id="331"/>
            <p14:sldId id="403"/>
            <p14:sldId id="360"/>
            <p14:sldId id="363"/>
            <p14:sldId id="355"/>
            <p14:sldId id="258"/>
            <p14:sldId id="259"/>
            <p14:sldId id="295"/>
            <p14:sldId id="296"/>
            <p14:sldId id="297"/>
            <p14:sldId id="325"/>
            <p14:sldId id="265"/>
            <p14:sldId id="300"/>
            <p14:sldId id="304"/>
            <p14:sldId id="305"/>
            <p14:sldId id="306"/>
            <p14:sldId id="326"/>
            <p14:sldId id="274"/>
            <p14:sldId id="301"/>
            <p14:sldId id="307"/>
            <p14:sldId id="308"/>
            <p14:sldId id="309"/>
            <p14:sldId id="327"/>
            <p14:sldId id="281"/>
            <p14:sldId id="302"/>
            <p14:sldId id="310"/>
            <p14:sldId id="311"/>
            <p14:sldId id="312"/>
            <p14:sldId id="328"/>
            <p14:sldId id="299"/>
            <p14:sldId id="303"/>
            <p14:sldId id="313"/>
            <p14:sldId id="314"/>
            <p14:sldId id="315"/>
            <p14:sldId id="329"/>
            <p14:sldId id="364"/>
            <p14:sldId id="318"/>
            <p14:sldId id="4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2FB"/>
    <a:srgbClr val="F0BBA8"/>
    <a:srgbClr val="00A1A8"/>
    <a:srgbClr val="FF99CC"/>
    <a:srgbClr val="0B3F90"/>
    <a:srgbClr val="B29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65"/>
  </p:normalViewPr>
  <p:slideViewPr>
    <p:cSldViewPr snapToGrid="0" snapToObjects="1">
      <p:cViewPr varScale="1">
        <p:scale>
          <a:sx n="83" d="100"/>
          <a:sy n="83" d="100"/>
        </p:scale>
        <p:origin x="-629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A35D7-9697-8E4C-9FD9-F576BF64F280}" type="datetimeFigureOut">
              <a:rPr kumimoji="1" lang="zh-CN" altLang="en-US" smtClean="0"/>
              <a:t>2022/10/8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8BE47-99EC-284B-9368-EBFF493955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155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8BE47-99EC-284B-9368-EBFF4939550A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A60A-2621-C740-8E9E-7D9263EAB9D6}" type="datetime1">
              <a:rPr kumimoji="1" lang="zh-CN" altLang="en-US" smtClean="0"/>
              <a:t>2022/10/8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4EF3-8105-294D-829F-9F4690B82C06}" type="datetime1">
              <a:rPr kumimoji="1" lang="zh-CN" altLang="en-US" smtClean="0"/>
              <a:t>2022/10/8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C03C-4EF5-194A-BD3B-EFC6357D640C}" type="datetime1">
              <a:rPr kumimoji="1" lang="zh-CN" altLang="en-US" smtClean="0"/>
              <a:t>2022/10/8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E061-A66F-EE4F-BCF8-294F3FD442B5}" type="datetime1">
              <a:rPr kumimoji="1" lang="zh-CN" altLang="en-US" smtClean="0"/>
              <a:t>2022/10/8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6E03-7A9F-DA4A-BAFE-F4D307469DBC}" type="datetime1">
              <a:rPr kumimoji="1" lang="zh-CN" altLang="en-US" smtClean="0"/>
              <a:t>2022/10/8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07D6-AB6F-7B4E-858F-EBCACD3E81CB}" type="datetime1">
              <a:rPr kumimoji="1" lang="zh-CN" altLang="en-US" smtClean="0"/>
              <a:t>2022/10/8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DC06-DFC6-264C-9F76-1E419C028584}" type="datetime1">
              <a:rPr kumimoji="1" lang="zh-CN" altLang="en-US" smtClean="0"/>
              <a:t>2022/10/8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BC61-3D94-FD46-AD4A-46E59CB86846}" type="datetime1">
              <a:rPr kumimoji="1" lang="zh-CN" altLang="en-US" smtClean="0"/>
              <a:t>2022/10/8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AF61-B552-D046-AEB0-3188B82F272A}" type="datetime1">
              <a:rPr kumimoji="1" lang="zh-CN" altLang="en-US" smtClean="0"/>
              <a:t>2022/10/8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803B-6481-8A43-A3EE-B65A4B9AA1F0}" type="datetime1">
              <a:rPr kumimoji="1" lang="zh-CN" altLang="en-US" smtClean="0"/>
              <a:t>2022/10/8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BF48-8627-1041-8A54-D8BFCAD44373}" type="datetime1">
              <a:rPr kumimoji="1" lang="zh-CN" altLang="en-US" smtClean="0"/>
              <a:t>2022/10/8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5084C-EEAE-CB43-BB20-C2F62FCE6285}" type="datetime1">
              <a:rPr kumimoji="1" lang="zh-CN" altLang="en-US" smtClean="0"/>
              <a:t>2022/10/8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34B7C-E1AD-8544-850D-EBE3848CA6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ch-healthcare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hyperlink" Target="https://ent.rich-healthcare.com/Login.aspx?Company=shlg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t.rich-healthcare.com/Login.aspx?Company=shlg" TargetMode="External"/><Relationship Id="rId2" Type="http://schemas.openxmlformats.org/officeDocument/2006/relationships/hyperlink" Target="https://www.rich-healthcare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卡通人物&#10;&#10;中度可信度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50083"/>
            <a:ext cx="12204700" cy="6920783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1</a:t>
            </a:fld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21715" y="1762760"/>
            <a:ext cx="34944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zh-CN" altLang="en-US" sz="48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48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5493" y="4069932"/>
            <a:ext cx="42331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bg1">
                    <a:lumMod val="65000"/>
                  </a:schemeClr>
                </a:solidFill>
              </a:rPr>
              <a:t>Rich Health Checkup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solidFill>
                  <a:schemeClr val="bg1">
                    <a:lumMod val="65000"/>
                  </a:schemeClr>
                </a:solidFill>
              </a:rPr>
              <a:t>Package introduction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25" y="1762760"/>
            <a:ext cx="3737610" cy="1273175"/>
          </a:xfrm>
          <a:prstGeom prst="rect">
            <a:avLst/>
          </a:prstGeom>
        </p:spPr>
      </p:pic>
      <p:pic>
        <p:nvPicPr>
          <p:cNvPr id="6" name="图片 -2147482623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715" y="2852420"/>
            <a:ext cx="2764790" cy="1217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25500" y="1325324"/>
            <a:ext cx="10928350" cy="50475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/>
            <a:r>
              <a:rPr lang="zh-CN" altLang="en-US" sz="2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为什么选择瑞慈？</a:t>
            </a:r>
            <a:endParaRPr lang="zh-CN" altLang="en-US" sz="2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便捷、优质、贴心</a:t>
            </a:r>
          </a:p>
          <a:p>
            <a:pPr indent="0"/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检中</a:t>
            </a:r>
            <a:r>
              <a:rPr lang="en-US" altLang="zh-CN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1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优质服务</a:t>
            </a:r>
            <a:endParaRPr lang="zh-CN" altLang="en-US" sz="1400" b="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sz="12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安排在</a:t>
            </a:r>
            <a:r>
              <a:rPr 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VIP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区域体检，享受贵宾服务；</a:t>
            </a: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系统自动分流引导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，电脑自动作出最合理的检查规划，您只需要跟着电脑和医护人员提示走即可，尽最大可能缩短体检时间；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CT,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彩超等大型医疗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设备均是国际知名品牌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GE,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飞利浦，西门子），设备数量充足，多台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CT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同时开机检查，减少侯检时间；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丰富经验的的医师，担任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主检，二检审核，体检质量可靠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套餐中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免费赠送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多个体检项目（根据套餐不同有所调整，如：肝功能免费升级为十五项，肿瘤标志物免费升级为十二项，</a:t>
            </a:r>
            <a:r>
              <a:rPr lang="zh-CN" sz="1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免费赠送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颈</a:t>
            </a:r>
            <a:r>
              <a:rPr lang="zh-CN" sz="1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动脉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彩超或心脏彩超，免费赠送超敏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反应蛋白等）；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根据个人健康状况，可自行有针对性地增加检查项目，现场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加项可享受</a:t>
            </a:r>
            <a:r>
              <a:rPr 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折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优惠</a:t>
            </a:r>
            <a:r>
              <a:rPr lang="zh-CN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家属同享</a:t>
            </a:r>
            <a:r>
              <a:rPr lang="zh-CN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优惠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（上海理工教职工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套餐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1630461062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10665" y="232550"/>
            <a:ext cx="609442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瑞慈特色服务        </a:t>
            </a:r>
            <a:endParaRPr kumimoji="1" lang="zh-CN" altLang="en-US" sz="2800" b="0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11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10665" y="268488"/>
            <a:ext cx="643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瑞慈特色服务 </a:t>
            </a:r>
            <a:endParaRPr kumimoji="1" lang="zh-CN" altLang="en-US" sz="2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35025" y="1381885"/>
            <a:ext cx="10928350" cy="3661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/>
            <a:r>
              <a:rPr lang="zh-CN" alt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为什么选择瑞慈？</a:t>
            </a:r>
            <a:endParaRPr lang="zh-CN" altLang="en-US" sz="1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便捷、优质、贴心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000" b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检后</a:t>
            </a:r>
            <a:r>
              <a:rPr lang="en-US" altLang="zh-CN" sz="2000" b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1400" b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贴心</a:t>
            </a:r>
            <a:r>
              <a:rPr lang="zh-CN" altLang="en-US" sz="1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</a:t>
            </a:r>
          </a:p>
          <a:p>
            <a:pPr indent="0"/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提供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种形式的报告，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电子报告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可登陆瑞慈官网或帮忙医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查询（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可自行下载电子报告），如需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纸质报告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，在前台预留地址，可将纸质报告快递到家；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建立健康档案，终生保存。连续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年或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年以上在瑞慈体检有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历年数据对比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，动态掌握异常指标的变化情况；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健康关爱电话：检出重大阳性，瑞慈客服中心会在结果出来的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48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时内通知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客户本人，并给出就诊或进一步治疗的专业建议；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如需就医可安排上海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三甲医院绿色通道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安排副高级主任以上级别医生上门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一对一解读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报告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pic>
        <p:nvPicPr>
          <p:cNvPr id="6" name="图片 5" descr="图片包含 游戏机, 光盘&#10;&#10;描述已自动生成"/>
          <p:cNvPicPr>
            <a:picLocks noChangeAspect="1"/>
          </p:cNvPicPr>
          <p:nvPr/>
        </p:nvPicPr>
        <p:blipFill rotWithShape="1">
          <a:blip r:embed="rId2"/>
          <a:srcRect b="900"/>
          <a:stretch>
            <a:fillRect/>
          </a:stretch>
        </p:blipFill>
        <p:spPr>
          <a:xfrm>
            <a:off x="1524" y="-135243"/>
            <a:ext cx="12191980" cy="685671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B34B7C-E1AD-8544-850D-EBE3848CA6D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9225" y="2765805"/>
            <a:ext cx="4272915" cy="662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PART-D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A1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83479" y="4604399"/>
            <a:ext cx="2024406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套餐选择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A1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rich\Desktop\微信图片_20210901110029.png微信图片_2021090111002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50674"/>
            <a:ext cx="12197715" cy="6918199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911475" y="4180840"/>
            <a:ext cx="2058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0B3F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kumimoji="1" lang="zh-CN" altLang="en-US" sz="1600" dirty="0">
                <a:solidFill>
                  <a:srgbClr val="0B3F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消化特色</a:t>
            </a:r>
            <a:endParaRPr kumimoji="1" lang="zh-CN" altLang="en-US" sz="1600" dirty="0">
              <a:solidFill>
                <a:srgbClr val="0B3F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12080" y="4180840"/>
            <a:ext cx="2058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kumimoji="1" lang="zh-CN" altLang="en-US" sz="1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亚健康人群</a:t>
            </a:r>
            <a:endParaRPr kumimoji="1" lang="zh-CN" altLang="en-US" sz="16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29550" y="4168775"/>
            <a:ext cx="1450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0B3F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心脑特色</a:t>
            </a:r>
            <a:endParaRPr kumimoji="1" lang="zh-CN" altLang="en-US" sz="1600" dirty="0">
              <a:solidFill>
                <a:srgbClr val="0B3F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19434" y="3028447"/>
            <a:ext cx="10979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</a:rPr>
              <a:t> </a:t>
            </a:r>
            <a:r>
              <a:rPr kumimoji="1" lang="en-US" altLang="zh-CN" sz="2000" dirty="0">
                <a:solidFill>
                  <a:schemeClr val="bg1"/>
                </a:solidFill>
              </a:rPr>
              <a:t> </a:t>
            </a:r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35270" y="3032125"/>
            <a:ext cx="9423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</a:rPr>
              <a:t> </a:t>
            </a:r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653591" y="3028447"/>
            <a:ext cx="10979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</a:rPr>
              <a:t> </a:t>
            </a:r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62940" y="3032125"/>
            <a:ext cx="939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A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0875" y="4180840"/>
            <a:ext cx="2260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kumimoji="1" lang="zh-CN" altLang="en-US" sz="1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心脑特色</a:t>
            </a:r>
            <a:endParaRPr kumimoji="1" lang="zh-CN" altLang="en-US" sz="16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962515" y="4168775"/>
            <a:ext cx="1912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核磁共振（</a:t>
            </a:r>
            <a:r>
              <a:rPr kumimoji="1" lang="en-US" altLang="zh-CN" sz="1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MRI</a:t>
            </a:r>
            <a:r>
              <a:rPr kumimoji="1" lang="zh-CN" altLang="en-US" sz="1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kumimoji="1" lang="zh-CN" altLang="en-US" sz="16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65702" y="3028447"/>
            <a:ext cx="817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E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414021" y="2297785"/>
            <a:ext cx="0" cy="322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770722" y="2297785"/>
            <a:ext cx="0" cy="337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058293" y="2257432"/>
            <a:ext cx="0" cy="329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427563" y="2187019"/>
            <a:ext cx="2350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427563" y="2187019"/>
            <a:ext cx="0" cy="287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0777979" y="2187019"/>
            <a:ext cx="0" cy="287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704928" y="1322638"/>
            <a:ext cx="406295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在职、离退休教职工</a:t>
            </a: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套餐中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任选其一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829321" y="1322638"/>
            <a:ext cx="35920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 知</a:t>
            </a:r>
          </a:p>
          <a:p>
            <a:pPr algn="ctr">
              <a:buClrTx/>
              <a:buSzTx/>
              <a:buFontTx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可在D、E套餐中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任选其一</a:t>
            </a: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1414021" y="2271860"/>
            <a:ext cx="4644272" cy="25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793"/>
            <a:ext cx="1609725" cy="1483667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10665" y="232550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套餐选择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2940" y="5003165"/>
            <a:ext cx="6743700" cy="153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说明：</a:t>
            </a:r>
          </a:p>
          <a:p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套餐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均包含基础项目、特色项目和赠送项目。</a:t>
            </a:r>
          </a:p>
          <a:p>
            <a:pPr algn="l">
              <a:buClrTx/>
              <a:buSzTx/>
              <a:buFontTx/>
            </a:pPr>
            <a:r>
              <a: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各套餐的基础项目和赠送项目完全相同，</a:t>
            </a:r>
          </a:p>
          <a:p>
            <a:pPr algn="l">
              <a:buClrTx/>
              <a:buSzTx/>
              <a:buFontTx/>
            </a:pPr>
            <a:r>
              <a:rPr lang="zh-CN" altLang="en-US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区别在于特色项目不同</a:t>
            </a:r>
            <a:r>
              <a:rPr lang="en-US" altLang="zh-CN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lang="zh-CN" altLang="en-US" sz="1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FontTx/>
            </a:pPr>
            <a:endParaRPr lang="zh-CN" altLang="en-US" sz="1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44105" y="5114290"/>
            <a:ext cx="4431030" cy="153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说明：</a:t>
            </a:r>
          </a:p>
          <a:p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套餐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均包含基础项目、特色项目和赠送项目。</a:t>
            </a:r>
            <a:r>
              <a: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各套餐的基础项目和赠送项目完全相同，</a:t>
            </a:r>
            <a:r>
              <a:rPr lang="zh-CN" altLang="en-US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区别在于特色项目不同</a:t>
            </a:r>
            <a:r>
              <a:rPr lang="en-US" altLang="zh-CN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lang="zh-CN" altLang="en-US" sz="1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FontTx/>
            </a:pPr>
            <a:endParaRPr lang="zh-CN" altLang="en-US" sz="1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徽标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0" y="-10633"/>
            <a:ext cx="12192970" cy="6906006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98265" y="4446905"/>
            <a:ext cx="4512310" cy="99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</a:t>
            </a:r>
            <a:endParaRPr kumimoji="1" lang="en-US" altLang="zh-CN" sz="16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心脑特色体检套餐</a:t>
            </a:r>
            <a:endParaRPr kumimoji="1" lang="zh-CN" altLang="en-US" sz="2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75405" y="56762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29280" y="5779135"/>
            <a:ext cx="66732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43195" y="2830830"/>
            <a:ext cx="1705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 套餐 </a:t>
            </a:r>
            <a:r>
              <a:rPr lang="en-US" altLang="zh-CN" sz="2800" b="1" dirty="0">
                <a:solidFill>
                  <a:schemeClr val="bg1"/>
                </a:solidFill>
              </a:rPr>
              <a:t>A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520190" y="403860"/>
            <a:ext cx="70910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丨在职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离退休教职工心脑特色套餐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48690"/>
            <a:ext cx="9753600" cy="5695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16</a:t>
            </a:fld>
            <a:endParaRPr kumimoji="1" lang="zh-CN" altLang="en-US"/>
          </a:p>
        </p:txBody>
      </p:sp>
      <p:pic>
        <p:nvPicPr>
          <p:cNvPr id="6" name="图片 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20190" y="403860"/>
            <a:ext cx="6748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丨在职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离退休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教职工心脑特色套餐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261745" y="802640"/>
          <a:ext cx="9668510" cy="5967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75"/>
                <a:gridCol w="2376170"/>
                <a:gridCol w="359410"/>
                <a:gridCol w="332105"/>
                <a:gridCol w="306070"/>
                <a:gridCol w="4818380"/>
              </a:tblGrid>
              <a:tr h="2108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肾功能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血清尿素（必选）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可提示有无肾功能损害：如慢性肾炎，肾盂肾炎，肾结核，尿毒症等。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血清肌酐（必选）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30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血清尿酸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可提示嘌呤代谢有无异常，升高常见于如高尿酸血症、痛风及肾功能损害等。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060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总胆固醇(TC)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胆固醇升高是导致高血压、冠心病、心肌梗死、动脉粥样硬化的高度危险因素。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6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甘油三脂（TG）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甘油三脂升高见于：肥胖症，脂肪肝，糖尿病，动脉粥样硬化，高血压等。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高密度脂蛋白胆固醇(HDL-C)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高密度脂蛋白胆固醇认为是抗动脉硬化的保护因素。降低是冠心病、脑血管疾病的危险因子。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低密度脂蛋白胆固醇(LDL-C)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LDL-C是坏胆固醇，升高是冠心病、心肌梗死、脑血管疾病和动脉硬化的高度危险因素。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动脉粥样硬化指数升高，发生冠心病的危险性也升高。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血糖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空腹血糖(FPG)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从血糖水平了解是否有低血糖、糖尿病，了解血糖控制情况等。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0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糖化血红蛋白（HbA2c）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可反映检查前1-2个月的平均血糖水平，是糖尿病的筛查指标之一。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甲状腺功能三项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三碘甲状腺原氨酸T3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是诊断甲状腺机能亢进或甲状腺机能减退等疾病的指标。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甲状腺素T4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超敏促甲状腺激素TSH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3695"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甲胎蛋白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（AFP，发光法）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用于原发性肝癌、病毒性肝炎、肝硬化、妊娠和胎儿畸形的诊断。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30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癌胚抗原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（CEA，发光法）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用于肺、结肠、直肠、乳腺、胃、胰腺、胆管等肿瘤的辅助诊断及疗效的判断。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30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糖类抗原199（CA199)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胰腺癌、胆道恶性肿瘤的诊断及胃肠道、甲状腺肿瘤的诊断和疗效监测。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1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前列腺特异性抗原（TPSA）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游离前列腺特异性抗原（F-PSA）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PSA/FPSA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卵巢癌肿瘤筛检（CA125）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（女）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卵巢、子宫内膜、肝、肺、结直肠、胃肠癌的诊断和疗效监测。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30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乳腺癌肿瘤筛检（CA153）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乳腺癌、转移性乳腺癌的诊断及疗效监测。辅助诊断肝癌、卵巢癌、胰腺癌、肺癌等。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20190" y="403860"/>
            <a:ext cx="6927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丨在职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离退休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教职工心脑特色套餐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200785" y="874395"/>
          <a:ext cx="9714230" cy="581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420"/>
                <a:gridCol w="2824480"/>
                <a:gridCol w="353060"/>
                <a:gridCol w="326390"/>
                <a:gridCol w="353060"/>
                <a:gridCol w="4528820"/>
              </a:tblGrid>
              <a:tr h="7302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尿常规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颜色、比重、酸碱度、尿糖、隐血、尿胆素、尿胆原、尿胆红素、尿蛋白、亚硝酸盐、尿沉渣检查。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可提示有无泌尿系统疾患：如急、慢性肾炎，肾盂肾炎，膀胱炎，尿道炎，肾病综合征，狼疮性肾炎，血红蛋白尿，肾梗塞、肾小管重金属盐及药物导致急性肾小管坏死，肾或膀胱肿瘤以及有无尿糖等。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用于心律失常（如早搏、传导障碍等）、心肌缺血、心肌梗塞、心房、心室肥大等诊断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低剂量螺旋CT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胸部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最主要的是可以早期发现肺部疾病，包括肺部的炎症等其他性病变。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95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肝胆脾胰肾彩超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检查肝胆脾胰肾各脏器有无形态学改变及占位性病变（肿瘤、结石、炎症等）。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检查甲状腺是否有结节、囊肿或肿瘤等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前列腺超声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检查前列腺是否有增生或肿瘤。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双侧乳房超声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检查乳腺是否有结节或乳腺癌。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子宫附件超声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阴超（已婚项目）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幽门螺旋杆菌检查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C-13尿素呼气试验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是幽门螺旋杆菌感染的确诊试验。此菌感染与胃炎、胃溃疡、胃癌等发病有密切关系。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3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VIP营养早餐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鸡蛋、牛奶、面包、豆浆、肉包等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心脑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特色项目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448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（二选一）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颈动脉彩超检查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了解颈部血管病变，狭窄程度、颈动脉斑块和颈动脉血流情况。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3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心脏彩超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心血管疾病的重要诊断方法，对心脏瓣膜病诊断准确率高,对心肌病、冠心病、心肌梗塞并发症及肺心病有较大的辅助诊断价值。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血流变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血粘度检测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了解血液黏度变化，主要反映血液流动性、凝滞性和血液粘度的变化。适用于高血压、动脉硬化、脑中风、糖尿病及高脂血症等疾患的检查。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心脑血管疾病风险指标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同型半胱氨酸(HCY)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血同型半胱氨酸升高的高血压，称为为H型高血压，它是脑卒中等心脑血管疾病的独立危险因素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20190" y="366153"/>
            <a:ext cx="6827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丨在职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离退休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教职工心脑特色套餐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242695" y="1016000"/>
          <a:ext cx="9665335" cy="512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780"/>
                <a:gridCol w="2113915"/>
                <a:gridCol w="430530"/>
                <a:gridCol w="415925"/>
                <a:gridCol w="417195"/>
                <a:gridCol w="4999990"/>
              </a:tblGrid>
              <a:tr h="33528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在基础项目+心脑血管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特色项目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的基础上再</a:t>
                      </a:r>
                      <a:r>
                        <a:rPr lang="en-US" sz="1600" b="1">
                          <a:solidFill>
                            <a:srgbClr val="1742F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免费赠送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项目：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体检项目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男士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临床意义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1055"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0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（赠送七项）</a:t>
                      </a:r>
                      <a:endParaRPr lang="zh-CN" altLang="en-US" sz="1000" b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糖类抗原15-3测定CA15-3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乳腺癌、其他肿瘤如肺癌、肾癌、结肠癌、胰腺癌、卵巢癌、子宫颈癌、原发性肝癌等也有不同程度的阳性率。某些良性乳房病变、肝胆病变、尿路感染、急性胰腺炎、自身免疫病等皆可见CA15-3升高。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糖类抗原50测定CA50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肺癌、肝癌、胃癌、胰或胆管癌，其他如直肠癌、膀脏癌等均升高。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神经元特异性烯醇化酶NSE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对小细胞肺癌、神经母细胞瘤的早期诊断及评估预后有临床重要意义。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7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细胞角蛋白19片段测定CYFRA21-1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是一种新的检测肺癌的肿瘤标记物，尤其对非小细胞肺癌的诊断具有重要价值。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血清铁蛋白测定FERR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升高：肝癌、肺癌、胰癌、白血病等。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β人绒毛膜促性腺激素β-HCG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①恶性肿瘤：葡萄胎、绒癌、乳腺癌、肝毛细胆管癌、睾丸癌、卵巢癌、胰腺癌、精原细胞瘤和70%非精原细胞瘤。</a:t>
                      </a:r>
                    </a:p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②非恶性肿瘤：子宫内膜异位症、卵巢囊肿、肝硬化、胃十二指肠疾病等也可见轻度升高。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糖类抗原242测定CA24-2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在胰腺癌和结肠癌中升高，对胰腺癌的诊断的阳性率比较高。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16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糖类抗原72-4测定CA72-4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是一种肿瘤相关糖蛋白，用于辅助诊断胃肠道和卵巢肿瘤的标志物；与CA125联合检测，可提高卵巢癌的检查率；与CEA联合检测，可以提高判断胃癌的敏感性和特异性。</a:t>
                      </a:r>
                      <a:endParaRPr lang="zh-CN" altLang="en-US" sz="10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20190" y="403860"/>
            <a:ext cx="6827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丨在职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离退休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教职工心脑特色套餐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144270" y="943610"/>
          <a:ext cx="9802495" cy="5770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110"/>
                <a:gridCol w="1822450"/>
                <a:gridCol w="467995"/>
                <a:gridCol w="424180"/>
                <a:gridCol w="481965"/>
                <a:gridCol w="5217795"/>
              </a:tblGrid>
              <a:tr h="370840">
                <a:tc rowSpan="10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肝胆功能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（赠送十项）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血清白蛋白ALB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可检测肠道吸收障碍、营养不良、慢性消耗性疾病、肾病综合征、肝硬化等。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血清球蛋白GLO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可检测慢性肝脏疾病、M球蛋白血症、自身免疫性疾病等。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白蛋白/球蛋白ALB/GLO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可检测肝硬化、肾病综合征、慢性肝炎等。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谷草/谷丙AST/ALT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反映肝细胞的损害情况。降低见于急性肝炎和轻症的慢性肝炎；升高见于慢性肝炎的后期,肝硬化和肝癌。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4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血清胆碱酯酶测定CHE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主要用于诊断肝脏疾病、有机磷中毒；肾脏疾病、肥胖、脂肪肝、甲亢也可升高。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乳酸脱氢酶LDH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可检测心肌梗塞、肝脏疾病、肺栓塞、恶性肿瘤等。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腺苷脱氨酶ADA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用于结核杆菌感染、慢性肝脏损害的辅助诊断。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血清总蛋白TP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可检测肝脏疾病、营养不良、肾病综合征及慢性消耗性疾病等。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血清直接胆红素D-BIL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用于黄疸诊断与鉴别诊断。直接胆红素升高，属阻塞性黄疸、肝细胞性黄疸。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血清间接胆红素I-BIL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用于黄疸诊断与鉴别诊断。间接胆红素为肝源性黄疸。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8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心血管检测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超敏C反应蛋白（hs-CRP）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是判断组织损伤的敏感指标，也是心血管炎症病变的生物标志物。在冠心病、脑卒中、周围血管栓塞等疾病的诊断和预测中发挥重要的作用。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颈动脉彩超检查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了解颈部血管病变，狭窄程度、颈动脉斑块和颈动脉血流情况。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心脏彩超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心血管疾病的重要诊断方法，对心脏瓣膜病诊断准确率高,对心肌病、冠心病、心肌梗塞并发症及肺心病有较大的辅助诊断价值。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备注：颈动脉彩超检查和心脏彩超为二选一项目，若选择颈动脉彩超检查，赠送心脏彩超；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若选择心脏彩超检查，赠送颈动脉彩超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919434" y="3028447"/>
            <a:ext cx="10979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</a:rPr>
              <a:t> </a:t>
            </a:r>
            <a:r>
              <a:rPr kumimoji="1" lang="en-US" altLang="zh-CN" sz="2000" dirty="0">
                <a:solidFill>
                  <a:schemeClr val="bg1"/>
                </a:solidFill>
              </a:rPr>
              <a:t> </a:t>
            </a:r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653591" y="3028447"/>
            <a:ext cx="10979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</a:rPr>
              <a:t> </a:t>
            </a:r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62940" y="3032125"/>
            <a:ext cx="939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A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493841" y="1109345"/>
            <a:ext cx="158877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zh-CN" altLang="en-US" sz="2000" b="1" dirty="0">
                <a:solidFill>
                  <a:srgbClr val="00A1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集团概况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778105" y="3260026"/>
            <a:ext cx="121058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A1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瑞慈特色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695446" y="4293155"/>
            <a:ext cx="135165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 sz="2000" b="1" dirty="0">
                <a:solidFill>
                  <a:srgbClr val="00A1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套餐选择 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766121" y="2196804"/>
            <a:ext cx="121058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00A1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机构介绍</a:t>
            </a:r>
            <a:endParaRPr lang="en-US" altLang="zh-CN" sz="2000" b="1" dirty="0">
              <a:solidFill>
                <a:srgbClr val="00A1A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15" y="1377315"/>
            <a:ext cx="4107815" cy="410337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75" y="1784350"/>
            <a:ext cx="3325495" cy="32893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66287" y="5280630"/>
            <a:ext cx="1436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A1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体检预约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065" y="930910"/>
            <a:ext cx="1060857" cy="78168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065" y="1901825"/>
            <a:ext cx="1132205" cy="781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2931160"/>
            <a:ext cx="1210589" cy="935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8421" y="4010885"/>
            <a:ext cx="1224280" cy="949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1400" y="5104505"/>
            <a:ext cx="1118870" cy="82629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6038421" y="1079400"/>
            <a:ext cx="0" cy="4637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表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4" y="0"/>
            <a:ext cx="12099851" cy="6861327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49932" y="4452620"/>
            <a:ext cx="427291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solidFill>
                  <a:srgbClr val="0B3F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</a:t>
            </a:r>
            <a:endParaRPr kumimoji="1" lang="zh-CN" altLang="en-US" dirty="0">
              <a:solidFill>
                <a:srgbClr val="0B3F9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600" dirty="0">
                <a:solidFill>
                  <a:srgbClr val="0B3F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消化特色</a:t>
            </a:r>
            <a:r>
              <a:rPr kumimoji="1" lang="zh-CN" altLang="en-US" sz="2600" dirty="0">
                <a:solidFill>
                  <a:srgbClr val="0B3F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体检套餐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81787" y="2790694"/>
            <a:ext cx="140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套餐 </a:t>
            </a:r>
            <a:r>
              <a:rPr lang="en-US" altLang="zh-CN" sz="2800" dirty="0">
                <a:solidFill>
                  <a:schemeClr val="bg1"/>
                </a:solidFill>
              </a:rPr>
              <a:t>B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21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905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在职、离退休教职工消化特色体检套餐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948690"/>
            <a:ext cx="9953625" cy="58483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22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905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在职、离退休教职工消化特色体检套餐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113790" y="955040"/>
          <a:ext cx="9742805" cy="5766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530"/>
                <a:gridCol w="2482850"/>
                <a:gridCol w="433705"/>
                <a:gridCol w="420370"/>
                <a:gridCol w="459740"/>
                <a:gridCol w="4626610"/>
              </a:tblGrid>
              <a:tr h="21780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肾功能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血清尿素（必选）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可提示有无肾功能损害：如慢性肾炎，肾盂肾炎，肾结核，尿毒症等。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8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血清肌酐（必选）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00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血清尿酸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可提示嘌呤代谢有无异常，升高常见于如高尿酸血症、痛风及肾功能损害等。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5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总胆固醇(TC)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胆固醇升高是导致高血压、冠心病、心肌梗死、动脉粥样硬化的高度危险因素。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甘油三脂（TG）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甘油三脂升高见于：肥胖症，脂肪肝，糖尿病，动脉粥样硬化，高血压等。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高密度脂蛋白胆固醇(HDL-C)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高密度脂蛋白胆固醇认为是抗动脉硬化的保护因素。降低是冠心病、脑血管疾病的危险因子。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低密度脂蛋白胆固醇(LDL-C)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LDL-C是坏胆固醇，升高是冠心病、心肌梗死、脑血管疾病和动脉硬化的高度危险因素。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3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动脉粥样硬化指数升高，发生冠心病的危险性也升高。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31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血糖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空腹血糖(FPG)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从血糖水平了解是否有低血糖、糖尿病，了解血糖控制情况等。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糖化血红蛋白（HbA2c）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可反映检查前1-2个月的平均血糖水平，是糖尿病的筛查指标之一。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8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甲状腺功能三项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三碘甲状腺原氨酸T3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是诊断甲状腺机能亢进或甲状腺机能减退等疾病的指标。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甲状腺素T4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336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超敏促甲状腺激素TSH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甲胎蛋白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（AFP，发光法）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用于原发性肝癌、病毒性肝炎、肝硬化、妊娠和胎儿畸形的诊断。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00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癌胚抗原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（CEA，发光法）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用于肺、结肠、直肠、乳腺、胃、胰腺、胆管等肿瘤的辅助诊断及疗效的判断。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6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糖类抗原199（CA199)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胰腺癌、胆道恶性肿瘤的诊断及胃肠道、甲状腺肿瘤的诊断和疗效监测。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97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前列腺特异性抗原（TPSA）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游离前列腺特异性抗原（F-PSA）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8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PSA/FPSA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3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卵巢癌肿瘤筛检（CA125）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（女）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卵巢、子宫内膜、肝、肺、结直肠、胃肠癌的诊断和疗效监测。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52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乳腺癌肿瘤筛检（CA153）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乳腺癌、转移性乳腺癌的诊断及疗效监测。辅助诊断肝癌、卵巢癌、胰腺癌、肺癌等。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23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905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在职、离退休教职工消化特色体检套餐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071880" y="948690"/>
          <a:ext cx="9813290" cy="56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980"/>
                <a:gridCol w="2651125"/>
                <a:gridCol w="374650"/>
                <a:gridCol w="389255"/>
                <a:gridCol w="361950"/>
                <a:gridCol w="4672330"/>
              </a:tblGrid>
              <a:tr h="614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尿常规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颜色、比重、酸碱度、尿糖、隐血、尿胆素、尿胆原、尿胆红素、尿蛋白、亚硝酸盐、尿沉渣检查。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可提示有无泌尿系统疾患：如急、慢性肾炎，肾盂肾炎，膀胱炎，尿道炎，肾病综合征，狼疮性肾炎，血红蛋白尿，肾梗塞、肾小管重金属盐及药物导致急性肾小管坏死，肾或膀胱肿瘤以及有无尿糖等。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用于心律失常（如早搏、传导障碍等）、心肌缺血、心肌梗塞、心房、心室肥大等诊断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低剂量螺旋CT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胸部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最主要的是可以早期发现肺部疾病，包括肺部的炎症等其他性病变。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365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肝胆脾胰肾彩超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检查肝胆脾胰肾各脏器有无形态学改变及占位性病变（肿瘤、结石、炎症等）。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检查甲状腺是否有结节、囊肿或肿瘤等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前列腺超声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检查前列腺是否有增生或肿瘤。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双侧乳房超声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检查乳腺是否有结节或乳腺癌。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子宫附件超声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阴超（已婚项目）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幽门螺旋杆菌检查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C-13尿素呼气试验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是幽门螺旋杆菌感染的确诊试验。此菌感染与胃炎、胃溃疡、胃癌等发病有密切关系。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VIP营养早餐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鸡蛋、牛奶、面包、豆浆、肉包等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消化特色项目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6070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胃功能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胃蛋白酶原Ⅰ（PGⅠ）、胃蛋白酶原Ⅱ（PGⅡ）、PGⅠ/ PGⅡ比值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PGⅠ，PGⅠ/ PGⅡ比值测定，可用于胃溃疡、萎缩性胃炎、胃癌的初筛。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5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胃泌素17（G-17）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G-17是评估胃窦部黏膜功能的指标，G-17升高常见于胃十二指肠溃疡，萎缩性胃炎、幽门螺旋杆菌感染及胃癌等。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8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糖链抗原242（CA242)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与胰腺癌、结肠癌、胃癌等胃肠道恶性肿瘤相关，但胃肠道良性疾病也可见升高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5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糖链抗原72-4（CA72-4）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是胃肠道恶性肿瘤标志物，也是检测胃癌的指标之一，但胃肠道良性疾病也可见升高。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24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905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在职、离退休教职工消化特色体检套餐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137285" y="1126490"/>
          <a:ext cx="9707245" cy="491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815"/>
                <a:gridCol w="2390140"/>
                <a:gridCol w="625475"/>
                <a:gridCol w="554355"/>
                <a:gridCol w="581660"/>
                <a:gridCol w="4368800"/>
              </a:tblGrid>
              <a:tr h="28956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在基础项目+消化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特色项目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的基础上再</a:t>
                      </a:r>
                      <a:r>
                        <a:rPr lang="en-US" sz="1600" b="1">
                          <a:solidFill>
                            <a:srgbClr val="1742F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免费赠送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项目：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体检项目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男士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临床意义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22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（赠送五项）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糖类抗原15-3测定CA15-3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乳腺癌、其他肿瘤如肺癌、肾癌、结肠癌、胰腺癌、卵巢癌、子宫颈癌、原发性肝癌等也有不同程度的阳性率。某些良性乳房病变、肝胆病变、尿路感染、急性胰腺炎、自身免疫病等皆可见CA15-3升高。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糖类抗原50测定CA50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肺癌、肝癌、胃癌、胰或胆管癌，其他如直肠癌、膀脏癌等均升高。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神经元特异性烯醇化酶NSE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对小细胞肺癌、神经母细胞瘤的早期诊断及评估预后有临床重要意义。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细胞角蛋白19片段测定CYFRA21-1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是一种新的检测肺癌的肿瘤标记物，尤其对非小细胞肺癌的诊断具有重要价值。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血清铁蛋白测定FERR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升高：肝癌、肺癌、胰癌、白血病等。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69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β人绒毛膜促性腺激素β-HCG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①恶性肿瘤：葡萄胎、绒癌、乳腺癌、肝毛细胆管癌、睾丸癌、卵巢癌、胰腺癌、精原细胞瘤和70%非精原细胞瘤。</a:t>
                      </a:r>
                    </a:p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②非恶性肿瘤：子宫内膜异位症、卵巢囊肿、肝硬化、胃十二指肠疾病等也可见轻度升高。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25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905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在职、离退休教职工消化特色体检套餐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137920" y="1103630"/>
          <a:ext cx="9652635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265"/>
                <a:gridCol w="1743710"/>
                <a:gridCol w="519430"/>
                <a:gridCol w="490220"/>
                <a:gridCol w="519430"/>
                <a:gridCol w="5021580"/>
              </a:tblGrid>
              <a:tr h="369570">
                <a:tc rowSpan="10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肝胆功能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（赠送十项）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血清白蛋白ALB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可检测肠道吸收障碍、营养不良、慢性消耗性疾病、肾病综合征、肝硬化等。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9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血清球蛋白GLO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可检测慢性肝脏疾病、M球蛋白血症、自身免疫性疾病等。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白蛋白/球蛋白ALB/GLO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可检测肝硬化、肾病综合征、慢性肝炎等。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谷草/谷丙AST/ALT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反映肝细胞的损害情况。降低见于急性肝炎和轻症的慢性肝炎；升高见于慢性肝炎的后期,肝硬化和肝癌。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1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血清胆碱酯酶测定CHE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主要用于诊断肝脏疾病、有机磷中毒；肾脏疾病、肥胖、脂肪肝、甲亢也可升高。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9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乳酸脱氢酶LDH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可检测心肌梗塞、肝脏疾病、肺栓塞、恶性肿瘤等。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腺苷脱氨酶ADA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用于结核杆菌感染、慢性肝脏损害的辅助诊断。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血清总蛋白TP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可检测肝脏疾病、营养不良、肾病综合征及慢性消耗性疾病等。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9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血清直接胆红素D-BIL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用于黄疸诊断与鉴别诊断。直接胆红素升高，属阻塞性黄疸、肝细胞性黄疸。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血清间接胆红素I-BIL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用于黄疸诊断与鉴别诊断。间接胆红素为肝源性黄疸。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心血管检测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超敏C反应蛋白（hs-CRP）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是判断组织损伤的敏感指标，也是心血管炎症病变的生物标志物。在冠心病、脑卒中、周围血管栓塞等疾病的诊断和预测中发挥重要的作用。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9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颈动脉彩超检查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了解颈部血管病变，狭窄程度、颈动脉斑块和颈动脉血流情况。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图片 5" descr="图片包含 游戏机, 光盘&#10;&#10;描述已自动生成"/>
          <p:cNvPicPr>
            <a:picLocks noChangeAspect="1"/>
          </p:cNvPicPr>
          <p:nvPr/>
        </p:nvPicPr>
        <p:blipFill rotWithShape="1">
          <a:blip r:embed="rId2"/>
          <a:srcRect b="90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26</a:t>
            </a:fld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41376" y="2847694"/>
            <a:ext cx="132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bg1"/>
                </a:solidFill>
              </a:rPr>
              <a:t>套餐 </a:t>
            </a:r>
            <a:r>
              <a:rPr kumimoji="1" lang="en-US" altLang="zh-CN" sz="2800" dirty="0">
                <a:solidFill>
                  <a:schemeClr val="bg1"/>
                </a:solidFill>
              </a:rPr>
              <a:t>C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50059" y="4502785"/>
            <a:ext cx="410464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b="1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在职、离退休人员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2600" b="1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亚健康人群套餐</a:t>
            </a:r>
            <a:endParaRPr kumimoji="1" lang="zh-CN" altLang="en-US" sz="2600" b="1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2600" b="1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27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707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在职、离退休教职工亚健康特色体检套餐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835025"/>
            <a:ext cx="9896475" cy="58864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28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70777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在职、离退休教职工亚健康特色体检套餐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125220" y="933450"/>
          <a:ext cx="9701530" cy="5771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60"/>
                <a:gridCol w="2457450"/>
                <a:gridCol w="337185"/>
                <a:gridCol w="303530"/>
                <a:gridCol w="302895"/>
                <a:gridCol w="4944110"/>
              </a:tblGrid>
              <a:tr h="21463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肾功能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血清尿素（必选）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可提示有无肾功能损害：如慢性肾炎，肾盂肾炎，肾结核，尿毒症等。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血清肌酐（必选）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73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血清尿酸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可提示嘌呤代谢有无异常，升高常见于如高尿酸血症、痛风及肾功能损害等。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05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总胆固醇(TC)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胆固醇升高是导致高血压、冠心病、心肌梗死、动脉粥样硬化的高度危险因素。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甘油三脂（TG）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甘油三脂升高见于：肥胖症，脂肪肝，糖尿病，动脉粥样硬化，高血压等。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高密度脂蛋白胆固醇(HDL-C)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高密度脂蛋白胆固醇认为是抗动脉硬化的保护因素。降低是冠心病、脑血管疾病的危险因子。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低密度脂蛋白胆固醇(LDL-C)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LDL-C是坏胆固醇，升高是冠心病、心肌梗死、脑血管疾病和动脉硬化的高度危险因素。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动脉粥样硬化指数升高，发生冠心病的危险性也升高。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7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血糖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空腹血糖(FPG)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从血糖水平了解是否有低血糖、糖尿病，了解血糖控制情况等。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糖化血红蛋白（HbA2c）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可反映检查前1-2个月的平均血糖水平，是糖尿病的筛查指标之一。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7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甲状腺功能三项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三碘甲状腺原氨酸T3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是诊断甲状腺机能亢进或甲状腺机能减退等疾病的指标。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6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甲状腺素T4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7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超敏促甲状腺激素TSH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8605"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甲胎蛋白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（AFP，发光法）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用于原发性肝癌、病毒性肝炎、肝硬化、妊娠和胎儿畸形的诊断。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73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癌胚抗原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（CEA，发光法）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用于肺、结肠、直肠、乳腺、胃、胰腺、胆管等肿瘤的辅助诊断及疗效的判断。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6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糖类抗原199（CA199)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胰腺癌、胆道恶性肿瘤的诊断及胃肠道、甲状腺肿瘤的诊断和疗效监测。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7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前列腺特异性抗原（TPSA）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游离前列腺特异性抗原（F-PSA）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6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PSA/FPSA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卵巢癌肿瘤筛检（CA125）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（女）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卵巢、子宫内膜、肝、肺、结直肠、胃肠癌的诊断和疗效监测。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乳腺癌肿瘤筛检（CA153）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乳腺癌、转移性乳腺癌的诊断及疗效监测。辅助诊断肝癌、卵巢癌、胰腺癌、肺癌等。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29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70777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在职、离退休教职工亚健康特色体检套餐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142365" y="1113155"/>
          <a:ext cx="9634220" cy="5243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05"/>
                <a:gridCol w="2914650"/>
                <a:gridCol w="488315"/>
                <a:gridCol w="528955"/>
                <a:gridCol w="530225"/>
                <a:gridCol w="3633470"/>
              </a:tblGrid>
              <a:tr h="11385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尿常规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颜色、比重、酸碱度、尿糖、隐血、尿胆素、尿胆原、尿胆红素、尿蛋白、亚硝酸盐、尿沉渣检查。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可提示有无泌尿系统疾患：如急、慢性肾炎，肾盂肾炎，膀胱炎，尿道炎，肾病综合征，狼疮性肾炎，血红蛋白尿，肾梗塞、肾小管重金属盐及药物导致急性肾小管坏死，肾或膀胱肿瘤以及有无尿糖等。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用于心律失常（如早搏、传导障碍等）、心肌缺血、心肌梗塞、心房、心室肥大等诊断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8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低剂量螺旋CT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胸部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最主要的是可以早期发现肺部疾病，包括肺部的炎症等其他性病变。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72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肝胆脾胰肾彩超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检查肝胆脾胰肾各脏器有无形态学改变及占位性病变（肿瘤、结石、炎症等）。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7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检查甲状腺是否有结节、囊肿或肿瘤等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前列腺超声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检查前列腺是否有增生或肿瘤。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双侧乳房超声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检查乳腺是否有结节或乳腺癌。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9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子宫附件超声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7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阴超（已婚项目）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幽门螺旋杆菌检查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C-13尿素呼气试验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是幽门螺旋杆菌感染的确诊试验。此菌感染与胃炎、胃溃疡、胃癌等发病有密切关系。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VIP营养早餐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鸡蛋、牛奶、面包、豆浆、肉包等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pic>
        <p:nvPicPr>
          <p:cNvPr id="6" name="图片 5" descr="图片包含 游戏机, 光盘&#10;&#10;描述已自动生成"/>
          <p:cNvPicPr>
            <a:picLocks noChangeAspect="1"/>
          </p:cNvPicPr>
          <p:nvPr/>
        </p:nvPicPr>
        <p:blipFill rotWithShape="1">
          <a:blip r:embed="rId2"/>
          <a:srcRect b="90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B34B7C-E1AD-8544-850D-EBE3848CA6D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9225" y="2766446"/>
            <a:ext cx="4272915" cy="662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PART-A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A1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84742" y="4685121"/>
            <a:ext cx="2064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集团概况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30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7077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在职、离退休教职工亚健康特色体检套餐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122045" y="949325"/>
          <a:ext cx="9643110" cy="586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340"/>
                <a:gridCol w="1957705"/>
                <a:gridCol w="535305"/>
                <a:gridCol w="633730"/>
                <a:gridCol w="660400"/>
                <a:gridCol w="4405630"/>
              </a:tblGrid>
              <a:tr h="21209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亚健康特色体检项目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VBP-9动脉硬化检测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动脉硬化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为临床动脉硬化、动脉炎、血管闭塞和糖尿病足等提供可靠检查方法，也可辅助检查周身血管中的血栓情况。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骨密度超声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超声检测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诊断骨质疏松，预测骨折风险。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免疫球蛋白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IgG IgA IgM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免疫球蛋白IgG IgA IgM均升高，常见于各种慢性感染，慢性肝病，淋巴瘤和系统性红斑狼疮（SLE），类风湿关节炎等。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胃泌素释放肽前体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胃肠激素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小细胞肺癌、类癌的筛查指标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09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在基础项目+亚健康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特色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的基础上再</a:t>
                      </a:r>
                      <a:r>
                        <a:rPr lang="en-US" sz="1600" b="1">
                          <a:solidFill>
                            <a:srgbClr val="1742F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免费赠送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项目：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体检项目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男士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临床意义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805"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（赠送七项）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糖类抗原15-3测定CA15-3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乳腺癌、其他肿瘤如肺癌、肾癌、结肠癌、胰腺癌、卵巢癌、子宫颈癌、原发性肝癌等也有不同程度的阳性率。某些良性乳房病变、肝胆病变、尿路感染、急性胰腺炎、自身免疫病等皆可见CA15-3升高。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糖类抗原50测定CA50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肺癌、肝癌、胃癌、胰或胆管癌，其他如直肠癌、膀脏癌等均升高。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神经元特异性烯醇化酶NSE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对小细胞肺癌、神经母细胞瘤的早期诊断及评估预后有临床重要意义。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4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细胞角蛋白19片段测定CYFRA21-1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是一种新的检测肺癌的肿瘤标记物，尤其对非小细胞肺癌的诊断具有重要价值。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血清铁蛋白测定FERR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升高：肝癌、肺癌、胰癌、白血病等。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4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β人绒毛膜促性腺激素β-HCG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①恶性肿瘤：葡萄胎、绒癌、乳腺癌、肝毛细胆管癌、睾丸癌、卵巢癌、胰腺癌、精原细胞瘤和70%非精原细胞瘤。</a:t>
                      </a:r>
                    </a:p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②非恶性肿瘤：子宫内膜异位症、卵巢囊肿、肝硬化、胃十二指肠疾病等也可见轻度升高。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糖类抗原242测定CA24-2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在胰腺癌和结肠癌中升高，对胰腺癌的诊断的阳性率比较高。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6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糖类抗原72-4测定CA72-4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是一种肿瘤相关糖蛋白，用于辅助诊断胃肠道和卵巢肿瘤的标志物；与CA125联合检测，可提高卵巢癌的检查率；与CEA联合检测，可以提高判断胃癌的敏感性和特异性。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31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70777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在职、离退休教职工亚健康特色体检套餐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167765" y="1224280"/>
          <a:ext cx="9615170" cy="4937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685"/>
                <a:gridCol w="1802765"/>
                <a:gridCol w="655955"/>
                <a:gridCol w="612140"/>
                <a:gridCol w="572135"/>
                <a:gridCol w="4428490"/>
              </a:tblGrid>
              <a:tr h="370840">
                <a:tc rowSpan="10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肝胆功能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（赠送十项）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血清白蛋白ALB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可检测肠道吸收障碍、营养不良、慢性消耗性疾病、肾病综合征、肝硬化等。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血清球蛋白GLO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可检测慢性肝脏疾病、M球蛋白血症、自身免疫性疾病等。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白蛋白/球蛋白ALB/GLO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可检测肝硬化、肾病综合征、慢性肝炎等。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谷草/谷丙AST/ALT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反映肝细胞的损害情况。降低见于急性肝炎和轻症的慢性肝炎；升高见于慢性肝炎的后期,肝硬化和肝癌。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1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血清胆碱酯酶测定CHE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主要用于诊断肝脏疾病、有机磷中毒；肾脏疾病、肥胖、脂肪肝、甲亢也可升高。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乳酸脱氢酶LDH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可检测心肌梗塞、肝脏疾病、肺栓塞、恶性肿瘤等。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腺苷脱氨酶ADA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用于结核杆菌感染、慢性肝脏损害的辅助诊断。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血清总蛋白TP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可检测肝脏疾病、营养不良、肾病综合征及慢性消耗性疾病等。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血清直接胆红素D-BIL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用于黄疸诊断与鉴别诊断。直接胆红素升高，属阻塞性黄疸、肝细胞性黄疸。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血清间接胆红素I-BIL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用于黄疸诊断与鉴别诊断。间接胆红素为肝源性黄疸。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心血管检测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超敏C反应蛋白（hs-CRP）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是判断组织损伤的敏感指标，也是心血管炎症病变的生物标志物。在冠心病、脑卒中、周围血管栓塞等疾病的诊断和预测中发挥重要的作用。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颈动脉彩超检查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了解颈部血管病变，狭窄程度、颈动脉斑块和颈动脉血流情况。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图片 2" descr="徽标, 公司名称&#10;&#10;描述已自动生成"/>
          <p:cNvPicPr>
            <a:picLocks noChangeAspect="1"/>
          </p:cNvPicPr>
          <p:nvPr/>
        </p:nvPicPr>
        <p:blipFill rotWithShape="1">
          <a:blip r:embed="rId2"/>
          <a:srcRect b="90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32</a:t>
            </a:fld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542155" y="4390390"/>
            <a:ext cx="3107055" cy="10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b="1" dirty="0">
                <a:solidFill>
                  <a:srgbClr val="0B3F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 知</a:t>
            </a:r>
            <a:endParaRPr kumimoji="1" lang="zh-CN" altLang="en-US" dirty="0">
              <a:solidFill>
                <a:srgbClr val="0B3F9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600" b="1" dirty="0">
                <a:solidFill>
                  <a:srgbClr val="0B3F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心脑特色体检套餐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67546" y="2844800"/>
            <a:ext cx="127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套餐 </a:t>
            </a:r>
            <a:r>
              <a:rPr lang="en-US" altLang="zh-CN" sz="2800" dirty="0">
                <a:solidFill>
                  <a:schemeClr val="bg1"/>
                </a:solidFill>
              </a:rPr>
              <a:t>D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33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535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丨高知心脑血管特色体检套餐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939800"/>
            <a:ext cx="9886950" cy="57816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34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535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心脑血管特色体检套餐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172210" y="928370"/>
          <a:ext cx="9737090" cy="5929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675"/>
                <a:gridCol w="2578735"/>
                <a:gridCol w="442595"/>
                <a:gridCol w="476250"/>
                <a:gridCol w="467995"/>
                <a:gridCol w="4434840"/>
              </a:tblGrid>
              <a:tr h="2108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肾功能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血清尿素（必选）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可提示有无肾功能损害：如慢性肾炎，肾盂肾炎，肾结核，尿毒症等。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血清肌酐（必选）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62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血清尿酸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可提示嘌呤代谢有无异常，升高常见于如高尿酸血症、痛风及肾功能损害等。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315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总胆固醇(TC)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胆固醇升高是导致高血压、冠心病、心肌梗死、动脉粥样硬化的高度危险因素。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8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甘油三脂（TG）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甘油三脂升高见于：肥胖症，脂肪肝，糖尿病，动脉粥样硬化，高血压等。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8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高密度脂蛋白胆固醇(HDL-C)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高密度脂蛋白胆固醇认为是抗动脉硬化的保护因素。降低是冠心病、脑血管疾病的危险因子。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低密度脂蛋白胆固醇(LDL-C)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LDL-C是坏胆固醇，升高是冠心病、心肌梗死、脑血管疾病和动脉硬化的高度危险因素。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3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动脉粥样硬化指数升高，发生冠心病的危险性也升高。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33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血糖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空腹血糖(FPG)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从血糖水平了解是否有低血糖、糖尿病，了解血糖控制情况等。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糖化血红蛋白（HbA2c）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可反映检查前1-2个月的平均血糖水平，是糖尿病的筛查指标之一。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甲状腺功能三项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三碘甲状腺原氨酸T3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是诊断甲状腺机能亢进或甲状腺机能减退等疾病的指标。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甲状腺素T4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超敏促甲状腺激素TSH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甲胎蛋白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（AFP，发光法）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用于原发性肝癌、病毒性肝炎、肝硬化、妊娠和胎儿畸形的诊断。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19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癌胚抗原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（CEA，发光法）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用于肺、结肠、直肠、乳腺、胃、胰腺、胆管等肿瘤的辅助诊断及疗效的判断。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糖类抗原199（CA199)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胰腺癌、胆道恶性肿瘤的诊断及胃肠道、甲状腺肿瘤的诊断和疗效监测。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7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前列腺特异性抗原（TPSA）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游离前列腺特异性抗原（F-PSA）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PSA/FPSA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3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卵巢癌肿瘤筛检（CA125）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（女）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卵巢、子宫内膜、肝、肺、结直肠、胃肠癌的诊断和疗效监测。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乳腺癌肿瘤筛检（CA153）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乳腺癌、转移性乳腺癌的诊断及疗效监测。辅助诊断肝癌、卵巢癌、胰腺癌、肺癌等。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35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53511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心脑血管特色体检套餐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178560" y="930275"/>
          <a:ext cx="9735820" cy="580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775"/>
                <a:gridCol w="2745105"/>
                <a:gridCol w="489585"/>
                <a:gridCol w="517525"/>
                <a:gridCol w="480695"/>
                <a:gridCol w="4001135"/>
              </a:tblGrid>
              <a:tr h="7156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尿常规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颜色、比重、酸碱度、尿糖、隐血、尿胆素、尿胆</a:t>
                      </a:r>
                      <a:r>
                        <a:rPr lang="en-US" altLang="zh-CN" sz="10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sz="10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10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可提示有无泌尿系统疾患：如急、慢性肾炎，肾盂肾炎，膀胱炎，尿道炎，肾病综合征，狼疮性肾炎，血红蛋白尿，肾梗塞、肾小管重金属盐及药物导致急性肾小管坏死，肾或膀胱肿瘤以及有无尿糖等。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用于心律失常（如早搏、传导障碍等）、心肌缺血、心肌梗塞、心房、心室肥大等诊断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低剂量螺旋CT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胸部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最主要的是可以早期发现肺部疾病，包括肺部的炎症等其他性病变。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49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肝胆脾胰肾彩超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检查肝胆脾胰肾各脏器有无形态学改变及占位性病变（肿瘤、结石、炎症等）。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0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检查甲状腺是否有结节、囊肿或肿瘤等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前列腺超声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检查前列腺是否有增生或肿瘤。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双侧乳房超声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检查乳腺是否有结节或乳腺癌。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子宫附件超声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阴超（已婚项目）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幽门螺旋杆菌检查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C-13尿素呼气试验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是幽门螺旋杆菌感染的确诊试验。此菌感染与胃炎、胃溃疡、胃癌等发病有密切关系。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VIP营养早餐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鸡蛋、牛奶、面包、豆浆、肉包等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09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心脑血管特色项目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高清彩色多普勒B超（二选一）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颈动脉彩超检查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了解颈部血管病变，狭窄程度、颈动脉斑块和颈动脉血流情况。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8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心脏彩超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心血管疾病的重要诊断方法，对心脏瓣膜病诊断准确率高,对心肌病、冠心病、心肌梗塞并发症及肺心病有较大的辅助诊断价值。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血流变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血粘度检测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了解血液黏度变化，主要反映血液流动性、凝滞性和血液粘度的变化。适用于高血压、动脉硬化、脑中风、糖尿病及高脂血症等疾患的检查。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7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心脑血管疾病风险指标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同型半胱氨酸(HCY)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血同型半胱氨酸升高的高血压，称为为H型高血压，它是脑卒中等心脑血管疾病的独立危险因素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36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53511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心脑血管特色体检套餐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136015" y="987425"/>
          <a:ext cx="9845675" cy="542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145"/>
                <a:gridCol w="2437130"/>
                <a:gridCol w="487680"/>
                <a:gridCol w="522605"/>
                <a:gridCol w="501650"/>
                <a:gridCol w="4609465"/>
              </a:tblGrid>
              <a:tr h="53721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胃功能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胃蛋白酶原Ⅰ（PGⅠ）、胃蛋白酶原Ⅱ（PGⅡ）、PGⅠ/ PGⅡ比值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PGⅠ，PGⅠ/ PGⅡ比值测定，可用于胃溃疡、萎缩性胃炎、胃癌的初筛。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胃泌素17（G-17）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G-17是评估胃窦部黏膜功能的指标，G-17升高常见于胃十二指肠溃疡，萎缩性胃炎、幽门螺旋杆菌感染及胃癌等。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36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糖链抗原242（CA242)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与胰腺癌、结肠癌、胃癌等胃肠道恶性肿瘤相关，但胃肠道良性疾病也可见升高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3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糖链抗原72-4（CA72-4）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是胃肠道恶性肿瘤标志物，也是检测胃癌的指标之一，但胃肠道良性疾病也可见升高。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885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在基础项目+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心脑血管特色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外 </a:t>
                      </a:r>
                      <a:r>
                        <a:rPr lang="en-US" sz="1600" b="1">
                          <a:solidFill>
                            <a:srgbClr val="1742F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免费赠送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项目：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体检项目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男士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临床意义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（赠送五项）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糖类抗原15-3测定CA15-3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乳腺癌、其他肿瘤如肺癌、肾癌、结肠癌、胰腺癌、卵巢癌、子宫颈癌、原发性肝癌等也有不同程度的阳性率。某些良性乳房病变、肝胆病变、尿路感染、急性胰腺炎、自身免疫病等皆可见CA15-3升高。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糖类抗原50测定CA50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肺癌、肝癌、胃癌、胰或胆管癌，其他如直肠癌、膀脏癌等均升高。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3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神经元特异性烯醇化酶NSE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对小细胞肺癌、神经母细胞瘤的早期诊断及评估预后有临床重要意义。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3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细胞角蛋白19片段测定CYFRA21-1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是一种新的检测肺癌的肿瘤标记物，尤其对非小细胞肺癌的诊断具有重要价值。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血清铁蛋白测定FERR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升高：肝癌、肺癌、胰癌、白血病等。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6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β人绒毛膜促性腺激素β-HCG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①恶性肿瘤：葡萄胎、绒癌、乳腺癌、肝毛细胆管癌、睾丸癌、卵巢癌、胰腺癌、精原细胞瘤和70%非精原细胞瘤。</a:t>
                      </a:r>
                    </a:p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②非恶性肿瘤：子宫内膜异位症、卵巢囊肿、肝硬化、胃十二指肠疾病等也可见轻度升高。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37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535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心脑血管特色体检套餐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152525" y="949325"/>
          <a:ext cx="9914255" cy="54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080"/>
                <a:gridCol w="1911350"/>
                <a:gridCol w="600075"/>
                <a:gridCol w="572770"/>
                <a:gridCol w="579120"/>
                <a:gridCol w="4975860"/>
              </a:tblGrid>
              <a:tr h="363220">
                <a:tc rowSpan="10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肝胆功能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（赠送十项）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血清白蛋白ALB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可检测肠道吸收障碍、营养不良、慢性消耗性疾病、肾病综合征、肝硬化等。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1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血清球蛋白GLO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可检测慢性肝脏疾病、M球蛋白血症、自身免疫性疾病等。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1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白蛋白/球蛋白ALB/GLO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可检测肝硬化、肾病综合征、慢性肝炎等。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4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谷草/谷丙AST/ALT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反映肝细胞的损害情况。降低见于急性肝炎和轻症的慢性肝炎；升高见于慢性肝炎的后期,肝硬化和肝癌。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0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血清胆碱酯酶测定CHE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主要用于诊断肝脏疾病、有机磷中毒；肾脏疾病、肥胖、脂肪肝、甲亢也可升高。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8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乳酸脱氢酶LDH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可检测心肌梗塞、肝脏疾病、肺栓塞、恶性肿瘤等。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腺苷脱氨酶ADA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用于结核杆菌感染、慢性肝脏损害的辅助诊断。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1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血清总蛋白TP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可检测肝脏疾病、营养不良、肾病综合征及慢性消耗性疾病等。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1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血清直接胆红素D-BIL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用于黄疸诊断与鉴别诊断。直接胆红素升高，属阻塞性黄疸、肝细胞性黄疸。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1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血清间接胆红素I-BIL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用于黄疸诊断与鉴别诊断。间接胆红素为肝源性黄疸。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心血管检测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超敏C反应蛋白（hs-CRP）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是判断组织损伤的敏感指标，也是心血管炎症病变的生物标志物。在冠心病、脑卒中、周围血管栓塞等疾病的诊断和预测中发挥重要的作用。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1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颈动脉彩超检查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了解颈部血管病变，狭窄程度、颈动脉斑块和颈动脉血流情况。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1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心脏彩超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心血管疾病的重要诊断方法，对心脏瓣膜病诊断准确率高,对心肌病、冠心病、心肌梗塞并发症及肺心病有较大的辅助诊断价值。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665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备注：颈动脉彩超检查和心脏彩超为二选一项目，若选择颈动脉彩超检查，赠送心脏彩超；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若选择心脏彩超检查，赠送颈动脉彩超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徽标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0" y="0"/>
            <a:ext cx="12192970" cy="6906006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38</a:t>
            </a:fld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29839" y="2839066"/>
            <a:ext cx="139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bg1"/>
                </a:solidFill>
              </a:rPr>
              <a:t>套餐 </a:t>
            </a:r>
            <a:r>
              <a:rPr kumimoji="1" lang="en-US" altLang="zh-CN" sz="2800" dirty="0">
                <a:solidFill>
                  <a:schemeClr val="bg1"/>
                </a:solidFill>
              </a:rPr>
              <a:t>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16985" y="4636135"/>
            <a:ext cx="5023485" cy="10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  知</a:t>
            </a:r>
            <a:endParaRPr kumimoji="1" lang="en-US" altLang="zh-CN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核磁共振（</a:t>
            </a:r>
            <a:r>
              <a:rPr kumimoji="1" lang="en-US" altLang="zh-CN" sz="2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MRI</a:t>
            </a:r>
            <a:r>
              <a:rPr kumimoji="1" lang="zh-CN" altLang="en-US" sz="2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）特色体检套餐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39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432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丨高知核磁共振（</a:t>
            </a: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MRI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）体检套餐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1037630"/>
            <a:ext cx="9896475" cy="5610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919434" y="3028447"/>
            <a:ext cx="10979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</a:rPr>
              <a:t> </a:t>
            </a:r>
            <a:r>
              <a:rPr kumimoji="1" lang="en-US" altLang="zh-CN" sz="2000" dirty="0">
                <a:solidFill>
                  <a:schemeClr val="bg1"/>
                </a:solidFill>
              </a:rPr>
              <a:t> </a:t>
            </a:r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653591" y="3028447"/>
            <a:ext cx="10979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</a:rPr>
              <a:t> </a:t>
            </a:r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62940" y="3032125"/>
            <a:ext cx="939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</a:rPr>
              <a:t>套餐</a:t>
            </a:r>
            <a:r>
              <a:rPr kumimoji="1" lang="en-US" altLang="zh-CN" sz="2000" dirty="0">
                <a:solidFill>
                  <a:schemeClr val="bg1"/>
                </a:solidFill>
              </a:rPr>
              <a:t>A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2936" y="30879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集团概况</a:t>
            </a:r>
          </a:p>
        </p:txBody>
      </p:sp>
      <p:pic>
        <p:nvPicPr>
          <p:cNvPr id="12" name="图片 11" descr="1630461062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" y="-25007"/>
            <a:ext cx="1153160" cy="9359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0167"/>
            <a:ext cx="3990975" cy="475297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065905" y="911225"/>
            <a:ext cx="7971155" cy="5161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港股上市：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2016年香港主板上市，股票代码：HK01526</a:t>
            </a:r>
          </a:p>
          <a:p>
            <a:pPr marL="12700" marR="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医疗产业：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综合性医院（南通大学附属瑞慈医院）</a:t>
            </a:r>
          </a:p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妇儿专科医院3家（上海，无锡，常州）</a:t>
            </a:r>
          </a:p>
          <a:p>
            <a:pPr marL="12700" marR="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品质体检“六大标准”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：秉承医疗本质，敬畏生命；</a:t>
            </a:r>
          </a:p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坚持自建自营，品质保证；</a:t>
            </a: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spc="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</a:t>
            </a:r>
            <a:r>
              <a:rPr lang="zh-CN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人员专业化，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三甲医院资深专家；</a:t>
            </a:r>
          </a:p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设备高端化，精准筛查；</a:t>
            </a:r>
          </a:p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客户为本，定制化理念；</a:t>
            </a:r>
          </a:p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丰富的医疗服务让健康管理常态化</a:t>
            </a:r>
          </a:p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以癌症、心脑血管早期筛查及健康管理为核心产品</a:t>
            </a:r>
          </a:p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spc="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致力于打造高品质、定制化、全生命周期的健康体检服务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40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432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丨高知核磁共振（</a:t>
            </a: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MRI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）体检套餐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169670" y="941705"/>
          <a:ext cx="9690735" cy="577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/>
                <a:gridCol w="2598420"/>
                <a:gridCol w="518795"/>
                <a:gridCol w="461010"/>
                <a:gridCol w="536575"/>
                <a:gridCol w="4533900"/>
              </a:tblGrid>
              <a:tr h="2108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肾功能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血清尿素（必选）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可提示有无肾功能损害：如慢性肾炎，肾盂肾炎，肾结核，尿毒症等。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血清肌酐（必选）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血清尿酸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可提示嘌呤代谢有无异常，升高常见于如高尿酸血症、痛风及肾功能损害等。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235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总胆固醇(TC)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胆固醇升高是导致高血压、冠心病、心肌梗死、动脉粥样硬化的高度危险因素。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甘油三脂（TG）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甘油三脂升高见于：肥胖症，脂肪肝，糖尿病，动脉粥样硬化，高血压等。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高密度脂蛋白胆固醇(HDL-C)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高密度脂蛋白胆固醇认为是抗动脉硬化的保护因素。降低是冠心病、脑血管疾病的危险因子。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低密度脂蛋白胆固醇(LDL-C)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LDL-C是坏胆固醇，升高是冠心病、心肌梗死、脑血管疾病和动脉硬化的高度危险因素。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动脉粥样硬化指数升高，发生冠心病的危险性也升高。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血糖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空腹血糖(FPG)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从血糖水平了解是否有低血糖、糖尿病，了解血糖控制情况等。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4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糖化血红蛋白（HbA2c）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可反映检查前1-2个月的平均血糖水平，是糖尿病的筛查指标之一。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甲状腺功能三项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三碘甲状腺原氨酸T3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是诊断甲状腺机能亢进或甲状腺机能减退等疾病的指标。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甲状腺素T4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超敏促甲状腺激素TSH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37490"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甲胎蛋白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（AFP，发光法）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用于原发性肝癌、病毒性肝炎、肝硬化、妊娠和胎儿畸形的诊断。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62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癌胚抗原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（CEA，发光法）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用于肺、结肠、直肠、乳腺、胃、胰腺、胆管等肿瘤的辅助诊断及疗效的判断。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14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糖类抗原199（CA199)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胰腺癌、胆道恶性肿瘤的诊断及胃肠道、甲状腺肿瘤的诊断和疗效监测。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00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前列腺特异性抗原（TPSA）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06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游离前列腺特异性抗原（F-PSA）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（男）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用于检测前列腺疾病、前列腺癌的诊断及疗效监测。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PSA/FPSA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3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卵巢癌肿瘤筛检（CA125）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（女）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卵巢、子宫内膜、肝、肺、结直肠、胃肠癌的诊断和疗效监测。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乳腺癌肿瘤筛检（CA153）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乳腺癌、转移性乳腺癌的诊断及疗效监测。辅助诊断肝癌、卵巢癌、胰腺癌、肺癌等。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41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432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丨高知核磁共振（</a:t>
            </a: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MRI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）体检套餐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173480" y="1191260"/>
          <a:ext cx="9639300" cy="521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675"/>
                <a:gridCol w="2305685"/>
                <a:gridCol w="539115"/>
                <a:gridCol w="509905"/>
                <a:gridCol w="523875"/>
                <a:gridCol w="4424045"/>
              </a:tblGrid>
              <a:tr h="10242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尿常规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颜色、比重、酸碱度、尿糖、隐血、尿胆素、尿胆原、尿胆红素、尿蛋白、亚硝酸盐、尿沉渣检查。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可提示有无泌尿系统疾患：如急、慢性肾炎，肾盂肾炎，膀胱炎，尿道炎，肾病综合征，狼疮性肾炎，血红蛋白尿，肾梗塞、肾小管重金属盐及药物导致急性肾小管坏死，肾或膀胱肿瘤以及有无尿糖等。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心电图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用于心律失常（如早搏、传导障碍等）、心肌缺血、心肌梗塞、心房、心室肥大等诊断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低剂量螺旋CT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胸部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最主要的是可以早期发现肺部疾病，包括肺部的炎症等其他性病变。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3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肝胆脾胰肾彩超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检查肝胆脾胰肾各脏器有无形态学改变及占位性病变（肿瘤、结石、炎症等）。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甲状腺超声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检查甲状腺是否有结节、囊肿或肿瘤等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前列腺超声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检查前列腺是否有增生或肿瘤。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双侧乳房超声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检查乳腺是否有结节或乳腺癌。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子宫附件超声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阴超（已婚项目）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检查子宫及附件是否有肿瘤或卵巢囊肿。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幽门螺旋杆菌检查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C-13尿素呼气试验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是幽门螺旋杆菌感染的确诊试验。此菌感染与胃炎、胃溃疡、胃癌等发病有密切关系。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3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VIP营养早餐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鸡蛋、牛奶、面包、豆浆、肉包等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核磁共振检查项目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298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核磁共振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头部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适用于检查是否有脑肿瘤、颅脑外伤、颅脑感染性疾病等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42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432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核磁共振（</a:t>
            </a: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MRI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171575" y="1045210"/>
          <a:ext cx="9715500" cy="5234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345"/>
                <a:gridCol w="2580640"/>
                <a:gridCol w="525145"/>
                <a:gridCol w="513080"/>
                <a:gridCol w="557530"/>
                <a:gridCol w="4175760"/>
              </a:tblGrid>
              <a:tr h="299085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在基础项目+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核磁共振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项目后</a:t>
                      </a:r>
                      <a:r>
                        <a:rPr lang="en-US" sz="1600" b="1">
                          <a:solidFill>
                            <a:srgbClr val="1742F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免费赠送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项目：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体检项目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男士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临床意义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785"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肿瘤标志物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（赠送七项）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糖类抗原15-3测定CA15-3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乳腺癌、其他肿瘤如肺癌、肾癌、结肠癌、胰腺癌、卵巢癌、子宫颈癌、原发性肝癌等也有不同程度的阳性率。某些良性乳房病变、肝胆病变、尿路感染、急性胰腺炎、自身免疫病等皆可见CA15-3升高。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糖类抗原50测定CA50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肺癌、肝癌、胃癌、胰或胆管癌，其他如直肠癌、膀脏癌等均升高。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神经元特异性烯醇化酶NSE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对小细胞肺癌、神经母细胞瘤的早期诊断及评估预后有临床重要意义。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细胞角蛋白19片段测定CYFRA21-1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是一种新的检测肺癌的肿瘤标记物，尤其对非小细胞肺癌的诊断具有重要价值。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血清铁蛋白测定FERR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升高：肝癌、肺癌、胰癌、白血病等。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1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β人绒毛膜促性腺激素β-HCG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①恶性肿瘤：葡萄胎、绒癌、乳腺癌、肝毛细胆管癌、睾丸癌、卵巢癌、胰腺癌、精原细胞瘤和70%非精原细胞瘤。</a:t>
                      </a:r>
                    </a:p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②非恶性肿瘤：子宫内膜异位症、卵巢囊肿、肝硬化、胃十二指肠疾病等也可见轻度升高。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糖类抗原242测定CA24-2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在胰腺癌和结肠癌中升高，对胰腺癌的诊断的阳性率比较高。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6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糖类抗原72-4测定CA72-4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是一种肿瘤相关糖蛋白，用于辅助诊断胃肠道和卵巢肿瘤的标志物；与CA125联合检测，可提高卵巢癌的检查率；与CEA联合检测，可以提高判断胃癌的敏感性和特异性。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43</a:t>
            </a:fld>
            <a:endParaRPr kumimoji="1" lang="zh-CN" altLang="en-US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151255" y="1177290"/>
          <a:ext cx="9793605" cy="5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105"/>
                <a:gridCol w="1898015"/>
                <a:gridCol w="641985"/>
                <a:gridCol w="596265"/>
                <a:gridCol w="561975"/>
                <a:gridCol w="4493260"/>
              </a:tblGrid>
              <a:tr h="391160">
                <a:tc rowSpan="10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肝胆功能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（赠送十项）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血清白蛋白ALB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可检测肠道吸收障碍、营养不良、慢性消耗性疾病、肾病综合征、肝硬化等。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血清球蛋白GLO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可检测慢性肝脏疾病、M球蛋白血症、自身免疫性疾病等。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6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白蛋白/球蛋白ALB/GLO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可检测肝硬化、肾病综合征、慢性肝炎等。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谷草/谷丙AST/ALT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反映肝细胞的损害情况。降低见于急性肝炎和轻症的慢性肝炎；升高见于慢性肝炎的后期,肝硬化和肝癌。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1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血清胆碱酯酶测定CHE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主要用于诊断肝脏疾病、有机磷中毒；肾脏疾病、肥胖、脂肪肝、甲亢也可升高。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乳酸脱氢酶LDH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可检测心肌梗塞、肝脏疾病、肺栓塞、恶性肿瘤等。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0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腺苷脱氨酶ADA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用于结核杆菌感染、慢性肝脏损害的辅助诊断。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血清总蛋白TP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可检测肝脏疾病、营养不良、肾病综合征及慢性消耗性疾病等。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1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血清直接胆红素D-BIL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用于黄疸诊断与鉴别诊断。直接胆红素升高，属阻塞性黄疸、肝细胞性黄疸。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血清间接胆红素I-BIL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用于黄疸诊断与鉴别诊断。间接胆红素为肝源性黄疸。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心血管检测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超敏C反应蛋白（hs-CRP）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是判断组织损伤的敏感指标，也是心血管炎症病变的生物标志物。在冠心病、脑卒中、周围血管栓塞等疾病的诊断和预测中发挥重要的作用。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高清彩色多普勒B超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心脏彩超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心血管疾病的重要诊断方法，对心脏瓣膜病诊断准确率高,对心肌病、冠心病、心肌梗塞并发症及肺心病有较大的辅助诊断价值。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备注：此套餐安排在瑞慈静安体检中心VIP区进行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20190" y="403860"/>
            <a:ext cx="64325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kumimoji="1" lang="zh-CN" altLang="en-US" sz="20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丨高知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核磁共振（</a:t>
            </a: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MRI</a:t>
            </a:r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）体检套餐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pic>
        <p:nvPicPr>
          <p:cNvPr id="6" name="图片 5" descr="图片包含 游戏机, 光盘&#10;&#10;描述已自动生成"/>
          <p:cNvPicPr>
            <a:picLocks noChangeAspect="1"/>
          </p:cNvPicPr>
          <p:nvPr/>
        </p:nvPicPr>
        <p:blipFill rotWithShape="1">
          <a:blip r:embed="rId2"/>
          <a:srcRect b="900"/>
          <a:stretch>
            <a:fillRect/>
          </a:stretch>
        </p:blipFill>
        <p:spPr>
          <a:xfrm>
            <a:off x="1524" y="-135243"/>
            <a:ext cx="12191980" cy="685671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B34B7C-E1AD-8544-850D-EBE3848CA6D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9225" y="2765805"/>
            <a:ext cx="4272915" cy="662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PART-E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A1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83080" y="4565029"/>
            <a:ext cx="2024406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体检预约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45</a:t>
            </a:fld>
            <a:endParaRPr kumimoji="1" lang="zh-CN" altLang="en-US"/>
          </a:p>
        </p:txBody>
      </p:sp>
      <p:pic>
        <p:nvPicPr>
          <p:cNvPr id="26" name="图片 25" descr="1630461062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93883" y="1289723"/>
            <a:ext cx="9622356" cy="535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8435" algn="l">
              <a:lnSpc>
                <a:spcPct val="150000"/>
              </a:lnSpc>
              <a:tabLst>
                <a:tab pos="1356360" algn="l"/>
              </a:tabLst>
            </a:pP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体检时间：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zh-CN" altLang="zh-CN" sz="2400" b="1" kern="100" dirty="0" smtClean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kern="100" dirty="0" smtClean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 sz="2400" b="1" kern="100" dirty="0" smtClean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kern="100" dirty="0" smtClean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 sz="2400" b="1" kern="100" dirty="0" smtClean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日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-2022</a:t>
            </a: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zh-CN" sz="2400" b="1" kern="100" dirty="0" smtClean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kern="100" dirty="0" smtClean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31</a:t>
            </a:r>
            <a:r>
              <a:rPr lang="zh-CN" altLang="zh-CN" sz="2400" b="1" kern="100" dirty="0" smtClean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日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r>
              <a:rPr lang="zh-CN" altLang="en-US" dirty="0"/>
              <a:t> 请提前</a:t>
            </a:r>
            <a:r>
              <a:rPr lang="en-US" altLang="zh-CN" dirty="0"/>
              <a:t>3-5</a:t>
            </a:r>
            <a:r>
              <a:rPr lang="zh-CN" altLang="en-US" dirty="0"/>
              <a:t>个工作日预约体检  </a:t>
            </a:r>
            <a:endParaRPr lang="en-US" altLang="zh-CN" dirty="0"/>
          </a:p>
          <a:p>
            <a:r>
              <a:rPr lang="zh-CN" altLang="en-US" dirty="0"/>
              <a:t>                                                             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官网预约：登录瑞慈体检官方网站，点击“体检预约”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    https://www.rich-healthcare.com/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微信预约：扫描右侧二维码</a:t>
            </a:r>
            <a:r>
              <a:rPr lang="en-US" altLang="zh-CN" dirty="0"/>
              <a:t>,</a:t>
            </a:r>
            <a:r>
              <a:rPr lang="zh-CN" altLang="en-US" dirty="0"/>
              <a:t>进入</a:t>
            </a:r>
            <a:r>
              <a:rPr lang="zh-CN" altLang="zh-CN" dirty="0"/>
              <a:t>瑞慈体检，点击</a:t>
            </a:r>
            <a:r>
              <a:rPr lang="en-US" altLang="zh-CN" dirty="0"/>
              <a:t>“</a:t>
            </a:r>
            <a:r>
              <a:rPr lang="zh-CN" altLang="en-US" dirty="0"/>
              <a:t>预约查询”</a:t>
            </a:r>
          </a:p>
          <a:p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通过上海理工大学体检预约专区，进行网上预约</a:t>
            </a:r>
          </a:p>
          <a:p>
            <a:r>
              <a:rPr lang="zh-CN" altLang="en-US" dirty="0"/>
              <a:t>打开网址登录预约：</a:t>
            </a:r>
            <a:endParaRPr lang="en-US" altLang="zh-CN" dirty="0"/>
          </a:p>
          <a:p>
            <a:r>
              <a:rPr lang="zh-CN" altLang="en-US" dirty="0">
                <a:hlinkClick r:id="rId4" action="ppaction://hlinkfile"/>
              </a:rPr>
              <a:t>https://ent.rich-healthcare.com/Login.aspx?Company=shlg</a:t>
            </a:r>
          </a:p>
          <a:p>
            <a:r>
              <a:rPr lang="zh-CN" altLang="en-US" dirty="0"/>
              <a:t>（登录名：自己身份证号    密码：身份证后四位）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拨打瑞慈全国客服热线：</a:t>
            </a:r>
            <a:r>
              <a:rPr lang="en-US" altLang="zh-CN" dirty="0"/>
              <a:t>4001-688-188        </a:t>
            </a:r>
            <a:r>
              <a:rPr lang="zh-CN" altLang="en-US" dirty="0"/>
              <a:t>工作时间（</a:t>
            </a:r>
            <a:r>
              <a:rPr lang="en-US" altLang="zh-CN" dirty="0"/>
              <a:t>8</a:t>
            </a:r>
            <a:r>
              <a:rPr lang="zh-CN" altLang="en-US" dirty="0"/>
              <a:t>：</a:t>
            </a:r>
            <a:r>
              <a:rPr lang="en-US" altLang="zh-CN" dirty="0"/>
              <a:t>00-17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服务专员：</a:t>
            </a:r>
            <a:r>
              <a:rPr lang="en-US" altLang="zh-CN" dirty="0">
                <a:sym typeface="+mn-ea"/>
              </a:rPr>
              <a:t>张女士 13311678123</a:t>
            </a:r>
            <a:r>
              <a:rPr lang="en-US" altLang="zh-CN" dirty="0"/>
              <a:t>    </a:t>
            </a:r>
            <a:r>
              <a:rPr lang="zh-CN" altLang="en-US" dirty="0"/>
              <a:t>蔡女士</a:t>
            </a:r>
            <a:r>
              <a:rPr lang="en-US" altLang="zh-CN" dirty="0"/>
              <a:t> 15000939978     </a:t>
            </a:r>
          </a:p>
          <a:p>
            <a:r>
              <a:rPr lang="en-US" altLang="zh-CN" dirty="0"/>
              <a:t>                     </a:t>
            </a:r>
            <a:r>
              <a:rPr lang="zh-CN" altLang="en-US" dirty="0"/>
              <a:t>占女士</a:t>
            </a:r>
            <a:r>
              <a:rPr lang="en-US" altLang="zh-CN" dirty="0"/>
              <a:t> 18357025540    </a:t>
            </a:r>
            <a:r>
              <a:rPr lang="zh-CN" altLang="en-US" dirty="0"/>
              <a:t>王女士</a:t>
            </a:r>
            <a:r>
              <a:rPr lang="en-US" altLang="zh-CN" dirty="0"/>
              <a:t> 17717056895</a:t>
            </a:r>
          </a:p>
          <a:p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425" y="2718969"/>
            <a:ext cx="1387475" cy="12484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10665" y="334377"/>
            <a:ext cx="505981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预约方式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pic>
        <p:nvPicPr>
          <p:cNvPr id="3" name="图片 2" descr="背景图案&#10;&#10;描述已自动生成"/>
          <p:cNvPicPr>
            <a:picLocks noChangeAspect="1"/>
          </p:cNvPicPr>
          <p:nvPr/>
        </p:nvPicPr>
        <p:blipFill rotWithShape="1">
          <a:blip r:embed="rId2"/>
          <a:srcRect b="900"/>
          <a:stretch>
            <a:fillRect/>
          </a:stretch>
        </p:blipFill>
        <p:spPr>
          <a:xfrm>
            <a:off x="20" y="-135243"/>
            <a:ext cx="12191980" cy="685671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B34B7C-E1AD-8544-850D-EBE3848CA6D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68494" y="2297696"/>
            <a:ext cx="5680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您       的       满      意       我       的       追      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pic>
        <p:nvPicPr>
          <p:cNvPr id="6" name="图片 5" descr="图片包含 游戏机, 光盘&#10;&#10;描述已自动生成"/>
          <p:cNvPicPr>
            <a:picLocks noChangeAspect="1"/>
          </p:cNvPicPr>
          <p:nvPr/>
        </p:nvPicPr>
        <p:blipFill rotWithShape="1">
          <a:blip r:embed="rId2"/>
          <a:srcRect b="90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B34B7C-E1AD-8544-850D-EBE3848CA6D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9225" y="2766446"/>
            <a:ext cx="4272915" cy="662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PART-B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A1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84742" y="4685121"/>
            <a:ext cx="206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机构介绍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10665" y="257854"/>
            <a:ext cx="9106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杨浦体检中心简介</a:t>
            </a:r>
            <a:endParaRPr lang="en-US" altLang="zh-CN" sz="28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9"/>
          <p:cNvSpPr/>
          <p:nvPr/>
        </p:nvSpPr>
        <p:spPr>
          <a:xfrm>
            <a:off x="573807" y="1414109"/>
            <a:ext cx="2727490" cy="2278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748" y="1407218"/>
            <a:ext cx="2727490" cy="22781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029" y="4061618"/>
            <a:ext cx="2712955" cy="199902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469721" y="3708893"/>
            <a:ext cx="130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接待前台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104782" y="36853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餐厅区域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69721" y="60394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共检区域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968527" y="606063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贵宾休息室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350966" y="1352222"/>
            <a:ext cx="5267227" cy="5418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上海瑞慈杨浦机构（瑞慈瑞杰）</a:t>
            </a:r>
            <a:endParaRPr lang="en-US" altLang="zh-CN" sz="1800" spc="5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spcBef>
                <a:spcPts val="425"/>
              </a:spcBef>
            </a:pPr>
            <a:endParaRPr lang="en-US" altLang="zh-CN" b="1" spc="5" dirty="0">
              <a:latin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endParaRPr lang="en-US" altLang="zh-CN" sz="1800" spc="5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  <a:sym typeface="Arial" panose="020B0604020202020204" pitchFamily="34" charset="0"/>
              </a:rPr>
              <a:t>人员专业化</a:t>
            </a:r>
            <a:r>
              <a:rPr lang="zh-CN" altLang="en-US" spc="5" dirty="0">
                <a:latin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spc="5" dirty="0">
                <a:latin typeface="微软雅黑" panose="020B0503020204020204" pitchFamily="34" charset="-122"/>
                <a:sym typeface="Arial" panose="020B0604020202020204" pitchFamily="34" charset="0"/>
              </a:rPr>
              <a:t>主任拥</a:t>
            </a:r>
            <a:r>
              <a:rPr lang="zh-CN" altLang="en-US" sz="1600" spc="5" dirty="0">
                <a:latin typeface="微软雅黑" panose="020B0503020204020204" pitchFamily="34" charset="-122"/>
              </a:rPr>
              <a:t>有丰富医疗管理经验</a:t>
            </a:r>
            <a:r>
              <a:rPr lang="zh-CN" altLang="en-US" sz="1600" spc="5" dirty="0">
                <a:latin typeface="微软雅黑" panose="020B0503020204020204" pitchFamily="34" charset="-122"/>
                <a:sym typeface="Arial" panose="020B0604020202020204" pitchFamily="34" charset="0"/>
              </a:rPr>
              <a:t>，此前                                                       在三甲医院担任领导岗位；主检医生是副高职称以上的内外科执业医师；</a:t>
            </a:r>
            <a:endParaRPr lang="en-US" altLang="zh-CN" sz="1600" spc="5" dirty="0"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设备高端化</a:t>
            </a:r>
            <a:r>
              <a:rPr lang="zh-CN" altLang="en-US" spc="5" dirty="0">
                <a:latin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spc="5" dirty="0">
                <a:latin typeface="微软雅黑" panose="020B0503020204020204" pitchFamily="34" charset="-122"/>
              </a:rPr>
              <a:t>以</a:t>
            </a:r>
            <a:r>
              <a:rPr lang="en-GB" altLang="zh-CN" sz="1600" spc="5" dirty="0">
                <a:latin typeface="微软雅黑" panose="020B0503020204020204" pitchFamily="34" charset="-122"/>
              </a:rPr>
              <a:t>GE</a:t>
            </a:r>
            <a:r>
              <a:rPr lang="zh-CN" altLang="en-GB" sz="1600" spc="5" dirty="0">
                <a:latin typeface="微软雅黑" panose="020B0503020204020204" pitchFamily="34" charset="-122"/>
              </a:rPr>
              <a:t>、</a:t>
            </a:r>
            <a:r>
              <a:rPr lang="zh-CN" altLang="en-US" sz="1600" spc="5" dirty="0">
                <a:latin typeface="微软雅黑" panose="020B0503020204020204" pitchFamily="34" charset="-122"/>
              </a:rPr>
              <a:t>飞利浦、西门子为主的先进设备，</a:t>
            </a:r>
            <a:r>
              <a:rPr lang="zh-CN" altLang="en-US" sz="1600" spc="5" dirty="0">
                <a:latin typeface="微软雅黑" panose="020B0503020204020204" pitchFamily="34" charset="-122"/>
                <a:sym typeface="Arial" panose="020B0604020202020204" pitchFamily="34" charset="0"/>
              </a:rPr>
              <a:t>对标三甲医院配置标准，确保体检结果准确性</a:t>
            </a:r>
            <a:endParaRPr lang="en-US" altLang="zh-CN" sz="1600" spc="5" dirty="0"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12700"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服务面积</a:t>
            </a:r>
            <a:r>
              <a:rPr lang="zh-CN" altLang="en-US"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600" dirty="0">
                <a:latin typeface="Arial" panose="020B0604020202020204"/>
                <a:cs typeface="Arial" panose="020B0604020202020204"/>
              </a:rPr>
              <a:t>3200</a:t>
            </a:r>
            <a:r>
              <a:rPr lang="zh-CN" altLang="en-US" sz="1600" spc="-45" dirty="0">
                <a:latin typeface="Arial" panose="020B0604020202020204"/>
                <a:cs typeface="Arial" panose="020B0604020202020204"/>
              </a:rPr>
              <a:t> </a:t>
            </a:r>
            <a:r>
              <a:rPr lang="zh-CN" altLang="en-US"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㎡</a:t>
            </a:r>
            <a:endParaRPr lang="en-US" altLang="zh-CN" sz="1600" spc="5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容纳能力</a:t>
            </a:r>
            <a:r>
              <a:rPr lang="zh-CN" altLang="en-US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VIP</a:t>
            </a:r>
            <a:r>
              <a:rPr lang="zh-CN" altLang="en-US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区域   </a:t>
            </a:r>
            <a:r>
              <a:rPr lang="en-US" altLang="zh-CN" dirty="0">
                <a:latin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zh-CN" altLang="en-US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lang="en-US" altLang="zh-CN" dirty="0"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天</a:t>
            </a:r>
            <a:endParaRPr lang="en-US" altLang="zh-CN" b="1" spc="5" dirty="0">
              <a:latin typeface="微软雅黑" panose="020B0503020204020204" pitchFamily="34" charset="-122"/>
            </a:endParaRPr>
          </a:p>
          <a:p>
            <a:pPr marL="12700"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体检地址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：杨浦区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国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定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路</a:t>
            </a:r>
            <a:r>
              <a:rPr lang="en-US" altLang="zh-CN" sz="1600" dirty="0">
                <a:latin typeface="Arial" panose="020B0604020202020204"/>
                <a:cs typeface="Arial" panose="020B0604020202020204"/>
              </a:rPr>
              <a:t>323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r>
              <a:rPr lang="en-US" altLang="zh-CN" sz="1600" dirty="0">
                <a:latin typeface="Arial" panose="020B0604020202020204"/>
                <a:cs typeface="Arial" panose="020B0604020202020204"/>
              </a:rPr>
              <a:t>3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楼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创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业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大</a:t>
            </a:r>
            <a:r>
              <a:rPr lang="zh-CN" altLang="en-US"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厦</a:t>
            </a:r>
            <a:r>
              <a:rPr lang="en-US" altLang="zh-CN" sz="1600" dirty="0">
                <a:latin typeface="Arial" panose="020B0604020202020204"/>
                <a:cs typeface="Arial" panose="020B0604020202020204"/>
              </a:rPr>
              <a:t>13-14</a:t>
            </a:r>
            <a:r>
              <a:rPr lang="zh-CN" altLang="en-US" sz="1600" dirty="0">
                <a:latin typeface="Arial" panose="020B0604020202020204"/>
                <a:cs typeface="Arial" panose="020B0604020202020204"/>
              </a:rPr>
              <a:t>楼</a:t>
            </a:r>
            <a:endParaRPr lang="zh-CN" altLang="en-US" sz="16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5080">
              <a:lnSpc>
                <a:spcPct val="125000"/>
              </a:lnSpc>
            </a:pPr>
            <a:r>
              <a:rPr lang="zh-CN" altLang="en-US" b="1" spc="5" dirty="0">
                <a:latin typeface="微软雅黑" panose="020B0503020204020204" pitchFamily="34" charset="-122"/>
              </a:rPr>
              <a:t>附近交通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：地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10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线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角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场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站</a:t>
            </a:r>
            <a:endParaRPr lang="en-US" altLang="zh-CN" sz="1800" spc="-1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5080">
              <a:lnSpc>
                <a:spcPct val="125000"/>
              </a:lnSpc>
            </a:pP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（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步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行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约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10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钟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左右）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;</a:t>
            </a:r>
            <a:r>
              <a:rPr lang="zh-CN" altLang="en-US" sz="1800" spc="-40" dirty="0">
                <a:latin typeface="Arial" panose="020B0604020202020204"/>
                <a:cs typeface="Arial" panose="020B0604020202020204"/>
              </a:rPr>
              <a:t> </a:t>
            </a:r>
            <a:endParaRPr lang="en-US" altLang="zh-CN" sz="1800" spc="-4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25000"/>
              </a:lnSpc>
            </a:pP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邯郸路</a:t>
            </a:r>
            <a:r>
              <a:rPr lang="zh-CN" altLang="en-US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819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966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749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99;</a:t>
            </a:r>
            <a:r>
              <a:rPr lang="zh-CN" altLang="en-US" sz="1800" spc="-55" dirty="0">
                <a:latin typeface="Arial" panose="020B0604020202020204"/>
                <a:cs typeface="Arial" panose="020B0604020202020204"/>
              </a:rPr>
              <a:t> </a:t>
            </a:r>
            <a:endParaRPr lang="en-US" altLang="zh-CN" sz="1800" spc="-55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25000"/>
              </a:lnSpc>
            </a:pP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国定路</a:t>
            </a:r>
            <a:r>
              <a:rPr lang="zh-CN" altLang="en-US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102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 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942</a:t>
            </a:r>
          </a:p>
          <a:p>
            <a:pPr marL="12700" marR="5080">
              <a:lnSpc>
                <a:spcPct val="125000"/>
              </a:lnSpc>
            </a:pPr>
            <a:endParaRPr lang="zh-CN" altLang="en-US" sz="18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25000"/>
              </a:lnSpc>
            </a:pPr>
            <a:endParaRPr lang="zh-CN" altLang="en-US" sz="18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3" name="图片 22" descr="1630461062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07" y="4054673"/>
            <a:ext cx="2712955" cy="20059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10665" y="257854"/>
            <a:ext cx="9106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静安体检中心简介</a:t>
            </a:r>
            <a:endParaRPr lang="en-US" altLang="zh-CN" sz="28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748" y="1407218"/>
            <a:ext cx="2727490" cy="22781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74" y="4068509"/>
            <a:ext cx="2712955" cy="19990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029" y="4061618"/>
            <a:ext cx="2712955" cy="199902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469721" y="3708893"/>
            <a:ext cx="130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接待前台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104782" y="36853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餐厅区域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69721" y="60394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共检区域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968527" y="606063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贵宾休息室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343699" y="1420529"/>
            <a:ext cx="5267227" cy="5372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上海瑞慈静安机构（瑞慈瑞铂）</a:t>
            </a:r>
            <a:endParaRPr lang="en-US" altLang="zh-CN" sz="1800" spc="5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spcBef>
                <a:spcPts val="425"/>
              </a:spcBef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endParaRPr lang="en-US" altLang="zh-CN" sz="1800" spc="5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endParaRPr lang="en-US" altLang="zh-CN" b="1" spc="5" dirty="0"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  <a:sym typeface="Arial" panose="020B0604020202020204" pitchFamily="34" charset="0"/>
              </a:rPr>
              <a:t>人员专业化</a:t>
            </a:r>
            <a:r>
              <a:rPr lang="zh-CN" altLang="en-US" spc="5" dirty="0">
                <a:latin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spc="5" dirty="0">
                <a:latin typeface="微软雅黑" panose="020B0503020204020204" pitchFamily="34" charset="-122"/>
                <a:sym typeface="Arial" panose="020B0604020202020204" pitchFamily="34" charset="0"/>
              </a:rPr>
              <a:t>主任拥</a:t>
            </a:r>
            <a:r>
              <a:rPr lang="zh-CN" altLang="en-US" sz="1600" spc="5" dirty="0">
                <a:latin typeface="微软雅黑" panose="020B0503020204020204" pitchFamily="34" charset="-122"/>
              </a:rPr>
              <a:t>有丰富医疗管理经验</a:t>
            </a:r>
            <a:r>
              <a:rPr lang="zh-CN" altLang="en-US" sz="1600" spc="5" dirty="0">
                <a:latin typeface="微软雅黑" panose="020B0503020204020204" pitchFamily="34" charset="-122"/>
                <a:sym typeface="Arial" panose="020B0604020202020204" pitchFamily="34" charset="0"/>
              </a:rPr>
              <a:t>，此前                                                       在三甲医院担任领导岗位；主检医生是副高职称以上的内外科执业医师；</a:t>
            </a:r>
            <a:endParaRPr lang="en-US" altLang="zh-CN" sz="1600" spc="5" dirty="0"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设备高端化</a:t>
            </a:r>
            <a:r>
              <a:rPr lang="zh-CN" altLang="en-US" spc="5" dirty="0">
                <a:latin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spc="5" dirty="0">
                <a:latin typeface="微软雅黑" panose="020B0503020204020204" pitchFamily="34" charset="-122"/>
              </a:rPr>
              <a:t>以</a:t>
            </a:r>
            <a:r>
              <a:rPr lang="en-GB" altLang="zh-CN" sz="1600" spc="5" dirty="0">
                <a:latin typeface="微软雅黑" panose="020B0503020204020204" pitchFamily="34" charset="-122"/>
              </a:rPr>
              <a:t>GE</a:t>
            </a:r>
            <a:r>
              <a:rPr lang="zh-CN" altLang="en-GB" sz="1600" spc="5" dirty="0">
                <a:latin typeface="微软雅黑" panose="020B0503020204020204" pitchFamily="34" charset="-122"/>
              </a:rPr>
              <a:t>、</a:t>
            </a:r>
            <a:r>
              <a:rPr lang="zh-CN" altLang="en-US" sz="1600" spc="5" dirty="0">
                <a:latin typeface="微软雅黑" panose="020B0503020204020204" pitchFamily="34" charset="-122"/>
              </a:rPr>
              <a:t>飞利浦、西门子为主的先进设备，</a:t>
            </a:r>
            <a:r>
              <a:rPr lang="zh-CN" altLang="en-US" sz="1600" spc="5" dirty="0">
                <a:latin typeface="微软雅黑" panose="020B0503020204020204" pitchFamily="34" charset="-122"/>
                <a:sym typeface="Arial" panose="020B0604020202020204" pitchFamily="34" charset="0"/>
              </a:rPr>
              <a:t>对标三甲医院配置标准，确保体检结果准确性</a:t>
            </a:r>
            <a:endParaRPr lang="en-US" altLang="zh-CN" sz="1600" spc="5" dirty="0"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12700"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服务面积</a:t>
            </a:r>
            <a:r>
              <a:rPr lang="zh-CN" altLang="en-US"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600" dirty="0">
                <a:latin typeface="Arial" panose="020B0604020202020204"/>
                <a:cs typeface="Arial" panose="020B0604020202020204"/>
              </a:rPr>
              <a:t>4500</a:t>
            </a:r>
            <a:r>
              <a:rPr lang="zh-CN" altLang="en-US" sz="1600" spc="-45" dirty="0">
                <a:latin typeface="Arial" panose="020B0604020202020204"/>
                <a:cs typeface="Arial" panose="020B0604020202020204"/>
              </a:rPr>
              <a:t> </a:t>
            </a:r>
            <a:r>
              <a:rPr lang="zh-CN" altLang="en-US"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㎡</a:t>
            </a:r>
            <a:endParaRPr lang="en-US" altLang="zh-CN" sz="1600" spc="5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容纳能力</a:t>
            </a:r>
            <a:r>
              <a:rPr lang="zh-CN" altLang="en-US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VIP</a:t>
            </a:r>
            <a:r>
              <a:rPr lang="zh-CN" altLang="en-US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区域 </a:t>
            </a:r>
            <a:r>
              <a:rPr lang="en-US" altLang="zh-CN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dirty="0">
                <a:latin typeface="微软雅黑" panose="020B0503020204020204" pitchFamily="34" charset="-122"/>
                <a:cs typeface="微软雅黑" panose="020B0503020204020204" pitchFamily="34" charset="-122"/>
              </a:rPr>
              <a:t>50</a:t>
            </a:r>
            <a:r>
              <a:rPr lang="zh-CN" altLang="en-US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lang="en-US" altLang="zh-CN" dirty="0"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天    </a:t>
            </a:r>
            <a:endParaRPr lang="en-US" altLang="zh-CN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spcBef>
                <a:spcPts val="425"/>
              </a:spcBef>
            </a:pPr>
            <a:r>
              <a:rPr lang="en-US" altLang="zh-CN" dirty="0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dirty="0">
                <a:latin typeface="微软雅黑" panose="020B0503020204020204" pitchFamily="34" charset="-122"/>
                <a:cs typeface="微软雅黑" panose="020B0503020204020204" pitchFamily="34" charset="-122"/>
              </a:rPr>
              <a:t>核磁 </a:t>
            </a:r>
            <a:r>
              <a:rPr lang="en-US" altLang="zh-CN" dirty="0">
                <a:latin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个项目</a:t>
            </a:r>
            <a:r>
              <a:rPr lang="en-US" altLang="zh-CN" dirty="0"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天</a:t>
            </a:r>
            <a:endParaRPr lang="en-US" altLang="zh-CN" b="1" spc="5" dirty="0">
              <a:latin typeface="微软雅黑" panose="020B0503020204020204" pitchFamily="34" charset="-122"/>
            </a:endParaRPr>
          </a:p>
          <a:p>
            <a:pPr marL="12700">
              <a:spcBef>
                <a:spcPts val="425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体检地址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：静安区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江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宁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路</a:t>
            </a:r>
            <a:r>
              <a:rPr lang="en-US" altLang="zh-CN" sz="1600" dirty="0">
                <a:latin typeface="Arial" panose="020B0604020202020204"/>
                <a:cs typeface="Arial" panose="020B0604020202020204"/>
              </a:rPr>
              <a:t>212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凯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迪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克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大</a:t>
            </a:r>
            <a:r>
              <a:rPr lang="zh-CN" altLang="en-US"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厦</a:t>
            </a:r>
            <a:r>
              <a:rPr lang="en-US" altLang="zh-CN" sz="1600" dirty="0">
                <a:latin typeface="Arial" panose="020B0604020202020204"/>
                <a:cs typeface="Arial" panose="020B0604020202020204"/>
              </a:rPr>
              <a:t>1-3</a:t>
            </a:r>
            <a:r>
              <a:rPr lang="zh-CN" altLang="en-US"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楼</a:t>
            </a:r>
            <a:endParaRPr lang="zh-CN" altLang="en-US" sz="16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lang="zh-CN" altLang="en-US" b="1" spc="5" dirty="0">
                <a:latin typeface="微软雅黑" panose="020B0503020204020204" pitchFamily="34" charset="-122"/>
              </a:rPr>
              <a:t>附近交通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：地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2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线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南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京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西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路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站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1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口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800" spc="-1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lang="en-US" altLang="zh-CN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公</a:t>
            </a:r>
            <a:r>
              <a:rPr lang="zh-CN" altLang="en-US"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交</a:t>
            </a:r>
            <a:r>
              <a:rPr lang="zh-CN" altLang="en-US"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20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37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109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927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15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Arial" panose="020B0604020202020204"/>
                <a:cs typeface="Arial" panose="020B0604020202020204"/>
              </a:rPr>
              <a:t>21</a:t>
            </a: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endParaRPr lang="en-US" altLang="zh-CN" sz="1800" spc="5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lang="en-US" altLang="zh-CN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         23</a:t>
            </a:r>
            <a:r>
              <a:rPr lang="zh-CN" altLang="en-US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36</a:t>
            </a:r>
            <a:r>
              <a:rPr lang="zh-CN" altLang="en-US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136</a:t>
            </a:r>
            <a:r>
              <a:rPr lang="zh-CN" altLang="en-US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206</a:t>
            </a: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lang="zh-CN" altLang="en-US" sz="18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pc="5" dirty="0">
                <a:solidFill>
                  <a:srgbClr val="FF0000"/>
                </a:solidFill>
                <a:latin typeface="微软雅黑" panose="020B0503020204020204" pitchFamily="34" charset="-122"/>
              </a:rPr>
              <a:t>备注：选择核磁特色套餐请预约静安机构</a:t>
            </a:r>
            <a:endParaRPr lang="zh-CN" altLang="en-US" sz="180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25000"/>
              </a:lnSpc>
            </a:pPr>
            <a:endParaRPr lang="zh-CN" altLang="en-US" sz="18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3" name="图片 22" descr="1630461062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73806" y="1407218"/>
            <a:ext cx="2704515" cy="2320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图片 5" descr="图片包含 游戏机, 光盘&#10;&#10;描述已自动生成"/>
          <p:cNvPicPr>
            <a:picLocks noChangeAspect="1"/>
          </p:cNvPicPr>
          <p:nvPr/>
        </p:nvPicPr>
        <p:blipFill rotWithShape="1">
          <a:blip r:embed="rId2"/>
          <a:srcRect b="900"/>
          <a:stretch>
            <a:fillRect/>
          </a:stretch>
        </p:blipFill>
        <p:spPr>
          <a:xfrm>
            <a:off x="1524" y="-135243"/>
            <a:ext cx="12191980" cy="685671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59225" y="2765805"/>
            <a:ext cx="4272915" cy="662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2800" dirty="0">
                <a:solidFill>
                  <a:srgbClr val="00A1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PART-C</a:t>
            </a:r>
            <a:endParaRPr kumimoji="1" lang="zh-CN" altLang="en-US" sz="2800" dirty="0">
              <a:solidFill>
                <a:srgbClr val="00A1A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83479" y="4604399"/>
            <a:ext cx="2024406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特色服务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B7C-E1AD-8544-850D-EBE3848CA6D0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25500" y="1325324"/>
            <a:ext cx="10928350" cy="4431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/>
            <a:r>
              <a:rPr lang="zh-CN" altLang="en-US" sz="2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为什么选择瑞慈？</a:t>
            </a:r>
            <a:endParaRPr lang="zh-CN" altLang="en-US" sz="2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ctr"/>
            <a:r>
              <a:rPr lang="en-US" altLang="zh-CN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便捷、优质、贴心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zh-CN" alt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zh-CN" alt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检前</a:t>
            </a: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便捷服务</a:t>
            </a:r>
            <a:endParaRPr lang="en-US" altLang="zh-CN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sz="12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预约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便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捷：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多种方式预约       </a:t>
            </a:r>
            <a:r>
              <a:rPr lang="zh-CN" sz="1400" b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官网</a:t>
            </a:r>
            <a:r>
              <a:rPr lang="zh-CN" sz="1400" b="0" dirty="0">
                <a:solidFill>
                  <a:srgbClr val="1742F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预约</a:t>
            </a:r>
            <a:r>
              <a:rPr lang="zh-CN" altLang="en-US" sz="1400" b="0" dirty="0">
                <a:solidFill>
                  <a:srgbClr val="1742F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400" b="0" dirty="0">
                <a:solidFill>
                  <a:srgbClr val="1742F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https://www.rich-healthcare.com/</a:t>
            </a:r>
            <a:endParaRPr lang="en-US" altLang="zh-CN" sz="1400" b="0" dirty="0">
              <a:solidFill>
                <a:srgbClr val="1742F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zh-CN" sz="1400" b="0" dirty="0">
                <a:solidFill>
                  <a:srgbClr val="1742F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电话预约</a:t>
            </a:r>
            <a:r>
              <a:rPr lang="zh-CN" altLang="en-US" sz="1400" dirty="0">
                <a:solidFill>
                  <a:srgbClr val="1742F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400" dirty="0">
                <a:solidFill>
                  <a:srgbClr val="1742F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400-1688-188</a:t>
            </a:r>
            <a:endParaRPr lang="en-US" altLang="zh-CN" sz="1400" b="0" dirty="0">
              <a:solidFill>
                <a:srgbClr val="1742F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 b="0" dirty="0">
                <a:solidFill>
                  <a:srgbClr val="1742F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专员预约：</a:t>
            </a:r>
            <a:r>
              <a:rPr lang="zh-CN" altLang="en-US" sz="1400" dirty="0">
                <a:solidFill>
                  <a:srgbClr val="1742FB"/>
                </a:solidFill>
              </a:rPr>
              <a:t>张女士 </a:t>
            </a:r>
            <a:r>
              <a:rPr lang="en-US" altLang="zh-CN" sz="1400" dirty="0">
                <a:solidFill>
                  <a:srgbClr val="1742FB"/>
                </a:solidFill>
              </a:rPr>
              <a:t>13311678123    </a:t>
            </a:r>
            <a:r>
              <a:rPr lang="zh-CN" altLang="en-US" sz="1400" dirty="0">
                <a:solidFill>
                  <a:srgbClr val="1742FB"/>
                </a:solidFill>
              </a:rPr>
              <a:t>蔡女士</a:t>
            </a:r>
            <a:r>
              <a:rPr lang="en-US" altLang="zh-CN" sz="1400" dirty="0">
                <a:solidFill>
                  <a:srgbClr val="1742FB"/>
                </a:solidFill>
              </a:rPr>
              <a:t>15000939978    </a:t>
            </a:r>
            <a:r>
              <a:rPr lang="zh-CN" altLang="en-US" sz="1400" dirty="0">
                <a:solidFill>
                  <a:srgbClr val="1742FB"/>
                </a:solidFill>
              </a:rPr>
              <a:t>占女士</a:t>
            </a:r>
            <a:r>
              <a:rPr lang="en-US" altLang="zh-CN" sz="1400" dirty="0">
                <a:solidFill>
                  <a:srgbClr val="1742FB"/>
                </a:solidFill>
              </a:rPr>
              <a:t>18357025540   </a:t>
            </a:r>
            <a:r>
              <a:rPr lang="zh-CN" altLang="en-US" sz="1400" dirty="0">
                <a:solidFill>
                  <a:srgbClr val="1742FB"/>
                </a:solidFill>
              </a:rPr>
              <a:t>王女士 </a:t>
            </a:r>
            <a:r>
              <a:rPr lang="en-US" altLang="zh-CN" sz="1400" dirty="0">
                <a:solidFill>
                  <a:srgbClr val="1742FB"/>
                </a:solidFill>
              </a:rPr>
              <a:t>17717056895</a:t>
            </a:r>
          </a:p>
          <a:p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理工大学专属预约通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道：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3" action="ppaction://hlinkfile"/>
              </a:rPr>
              <a:t>https://ent.rich-healthcare.com/Login.aspx?Company=shlg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en-US" altLang="zh-CN" sz="1400" b="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</a:t>
            </a:r>
            <a:r>
              <a:rPr lang="zh-CN" sz="1400" b="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届时会在体检须知中告知；</a:t>
            </a: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停车便利：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</a:t>
            </a:r>
            <a:r>
              <a:rPr 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自驾前往，体检大楼的地下车库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车位充足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1630461062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05" y="12700"/>
            <a:ext cx="1153160" cy="935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10665" y="232550"/>
            <a:ext cx="609442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1A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瑞慈特色服务        </a:t>
            </a:r>
            <a:endParaRPr kumimoji="1" lang="zh-CN" altLang="en-US" sz="2800" b="0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M4NzNjYmQzMGVhOGYzNGUyMTM3MTNjMjE3ZmM3Y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d298eec-346b-4877-ad59-2248c69a585c}"/>
  <p:tag name="TABLE_ENDDRAG_ORIGIN_RECT" val="763*454"/>
  <p:tag name="TABLE_ENDDRAG_RECT" val="88*73*763*4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d2ed89a-a5b4-4188-a0e9-d438eb9ac586}"/>
  <p:tag name="TABLE_ENDDRAG_ORIGIN_RECT" val="758*412"/>
  <p:tag name="TABLE_ENDDRAG_RECT" val="89*87*758*4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0af6151-32ca-436a-8371-fbfdbb550975}"/>
  <p:tag name="TABLE_ENDDRAG_ORIGIN_RECT" val="759*447"/>
  <p:tag name="TABLE_ENDDRAG_RECT" val="88*74*759*4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c3381c6-f88e-4ce0-a676-f93ff7d2f42c}"/>
  <p:tag name="TABLE_ENDDRAG_ORIGIN_RECT" val="757*388"/>
  <p:tag name="TABLE_ENDDRAG_RECT" val="91*96*757*3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4e393cc-2800-4377-88e9-343a2eb79057}"/>
  <p:tag name="TABLE_ENDDRAG_ORIGIN_RECT" val="766*466"/>
  <p:tag name="TABLE_ENDDRAG_RECT" val="92*73*766*4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b801163-1e39-4dd1-ad4a-8101956061e8}"/>
  <p:tag name="TABLE_ENDDRAG_ORIGIN_RECT" val="766*449"/>
  <p:tag name="TABLE_ENDDRAG_RECT" val="92*73*766*4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d29bb84-0b21-4d47-86cb-94c376e9e920}"/>
  <p:tag name="TABLE_ENDDRAG_ORIGIN_RECT" val="775*420"/>
  <p:tag name="TABLE_ENDDRAG_RECT" val="89*77*775*4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2c0550d-918a-4734-a9d1-7b4a277d6f31}"/>
  <p:tag name="TABLE_ENDDRAG_ORIGIN_RECT" val="780*431"/>
  <p:tag name="TABLE_ENDDRAG_RECT" val="90*74*780*4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4476ddd-f6a2-49e3-821f-9cdcfbe89891}"/>
  <p:tag name="TABLE_ENDDRAG_ORIGIN_RECT" val="763*454"/>
  <p:tag name="TABLE_ENDDRAG_RECT" val="92*74*763*45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00d54af-0e46-4b79-87e0-bdca96abd170}"/>
  <p:tag name="TABLE_ENDDRAG_ORIGIN_RECT" val="759*406"/>
  <p:tag name="TABLE_ENDDRAG_RECT" val="92*93*759*4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1d7a4e7-fa9a-4df0-b90b-19dab7cbe0ea}"/>
  <p:tag name="TABLE_ENDDRAG_ORIGIN_RECT" val="906*465"/>
  <p:tag name="TABLE_ENDDRAG_RECT" val="29*75*906*46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ac20701-e180-44a1-9d2d-4d5f3674cc19}"/>
  <p:tag name="TABLE_ENDDRAG_ORIGIN_RECT" val="765*411"/>
  <p:tag name="TABLE_ENDDRAG_RECT" val="92*82*765*4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fb4944e-a143-4a47-9362-f82200a1097e}"/>
  <p:tag name="TABLE_ENDDRAG_ORIGIN_RECT" val="771*416"/>
  <p:tag name="TABLE_ENDDRAG_RECT" val="90*92*771*4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8bf76ad-bb72-4ccd-bfd9-9007b93c94be}"/>
  <p:tag name="TABLE_ENDDRAG_ORIGIN_RECT" val="764*445"/>
  <p:tag name="TABLE_ENDDRAG_RECT" val="94*68*764*4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19d5ac5-e67d-4ecb-87f5-6f4c2e290c1b}"/>
  <p:tag name="TABLE_ENDDRAG_ORIGIN_RECT" val="761*403"/>
  <p:tag name="TABLE_ENDDRAG_RECT" val="97*80*761*4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6885ede-cf1e-4432-b5ec-5964df140e60}"/>
  <p:tag name="TABLE_ENDDRAG_ORIGIN_RECT" val="771*454"/>
  <p:tag name="TABLE_ENDDRAG_RECT" val="90*74*771*4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fdb43f9-117f-4a5a-bebd-9d0690d33ef6}"/>
  <p:tag name="TABLE_ENDDRAG_ORIGIN_RECT" val="767*454"/>
  <p:tag name="TABLE_ENDDRAG_RECT" val="87*75*767*4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42a52c2-1d59-4763-8f23-81c02bb4fccf}"/>
  <p:tag name="TABLE_ENDDRAG_ORIGIN_RECT" val="772*443"/>
  <p:tag name="TABLE_ENDDRAG_RECT" val="84*74*772*4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8344532-e4de-4d14-94e6-706368b74e37}"/>
  <p:tag name="TABLE_ENDDRAG_ORIGIN_RECT" val="764*386"/>
  <p:tag name="TABLE_ENDDRAG_RECT" val="89*88*764*3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b38fd38-0a99-4647-a757-3af4f5d988a8}"/>
  <p:tag name="TABLE_ENDDRAG_ORIGIN_RECT" val="760*403"/>
  <p:tag name="TABLE_ENDDRAG_RECT" val="89*86*760*40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9127</Words>
  <Application>Microsoft Office PowerPoint</Application>
  <PresentationFormat>自定义</PresentationFormat>
  <Paragraphs>1760</Paragraphs>
  <Slides>46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4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 hao</dc:creator>
  <cp:lastModifiedBy>DELL</cp:lastModifiedBy>
  <cp:revision>139</cp:revision>
  <dcterms:created xsi:type="dcterms:W3CDTF">2021-06-03T02:32:00Z</dcterms:created>
  <dcterms:modified xsi:type="dcterms:W3CDTF">2022-10-08T02:30:51Z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31CEAF7DBD8A41ABA05EFE485E129C1A</vt:lpwstr>
  </property>
  <property fmtid="{D5CDD505-2E9C-101B-9397-08002B2CF9AE}" pid="3" name="KSOProductBuildVer">
    <vt:lpwstr>2052-11.1.0.12358</vt:lpwstr>
  </property>
</Properties>
</file>